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58" r:id="rId5"/>
    <p:sldId id="265" r:id="rId6"/>
    <p:sldId id="263" r:id="rId7"/>
    <p:sldId id="259" r:id="rId8"/>
    <p:sldId id="260" r:id="rId9"/>
    <p:sldId id="267" r:id="rId10"/>
    <p:sldId id="276" r:id="rId11"/>
    <p:sldId id="277" r:id="rId12"/>
    <p:sldId id="268" r:id="rId13"/>
    <p:sldId id="266" r:id="rId14"/>
    <p:sldId id="278" r:id="rId15"/>
    <p:sldId id="273" r:id="rId16"/>
    <p:sldId id="280" r:id="rId17"/>
    <p:sldId id="279" r:id="rId18"/>
    <p:sldId id="269" r:id="rId19"/>
    <p:sldId id="270" r:id="rId20"/>
    <p:sldId id="281" r:id="rId21"/>
    <p:sldId id="271" r:id="rId22"/>
    <p:sldId id="282" r:id="rId23"/>
    <p:sldId id="272" r:id="rId24"/>
    <p:sldId id="262" r:id="rId25"/>
    <p:sldId id="274" r:id="rId2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8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02/12/2013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02/12/2013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02/12/2013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02/12/2013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02/12/2013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02/12/2013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02/12/2013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02/12/2013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02/12/2013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02/12/2013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02/12/2013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02/12/2013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www.google.com.co/url?q=http://www.mensajerosdeamor.org/fotos/bautismos/marquelia/&amp;sa=U&amp;ei=ljCbUtnxH4zrkQfspoGYAg&amp;ved=0CDoQ9QEwCQ&amp;usg=AFQjCNG7STjnO6gFgz7hhFMMEE3T7ws0gw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www.google.com.co/url?q=http://www.neosigne.com/signos/orfebreria/lava-manos/i/166/128/palangana-lava-manos&amp;sa=U&amp;ei=CSucUt3wNcmUkQeOsoAQ&amp;ved=0CEAQ9QEwDA&amp;usg=AFQjCNGGGlYkNdqMOX6fnE7mFTv7Vcc8Vg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2.bp.blogspot.com/-IWSCVqhLI3s/To3IEX1n1pI/AAAAAAAAASA/zWovD1pzUac/s1600/espejo+de+bronce.jpg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s://www.google.com.co/url?q=http://webcatolicodejavier.org/firma.html&amp;sa=U&amp;ei=aYGcUsKcFZOgkQeH84C4CQ&amp;ved=0CEQQ9QEwDg&amp;usg=AFQjCNELUt0Yy8Yj4T5p0PB9MpZQuOpyhA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www.google.com.co/url?q=http://www.sedipafmorelia.org/eventos/liturgia/%C2%BFque-es-el-apostolado-de-la-oracion.html&amp;sa=U&amp;ei=aYGcUsKcFZOgkQeH84C4CQ&amp;ved=0CDIQ9QEwBQ&amp;usg=AFQjCNE8MsRWsx_MKbz3VcR8ULM9IZO27w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s://www.google.com.co/url?q=http://atrioblog.blogspot.com/2013_01_01_archive.html&amp;sa=U&amp;ei=J-ycUv27M47qkAfr5oDACw&amp;ved=0CDAQ9QEwBDgo&amp;usg=AFQjCNEJ01rnJoi0F24J0PH0krNjKAXeIg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s://www.google.com.co/url?q=http://atrioblog.blogspot.com/2013_01_01_archive.html&amp;sa=U&amp;ei=J-ycUv27M47qkAfr5oDACw&amp;ved=0CDAQ9QEwBDgo&amp;usg=AFQjCNEJ01rnJoi0F24J0PH0krNjKAXeIg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hyperlink" Target="https://www.google.com.co/url?q=http://www.sedipafmorelia.org/eventos/liturgia/%C2%BFque-es-el-apostolado-de-la-oracion.html&amp;sa=U&amp;ei=aYGcUsKcFZOgkQeH84C4CQ&amp;ved=0CDIQ9QEwBQ&amp;usg=AFQjCNE8MsRWsx_MKbz3VcR8ULM9IZO27w" TargetMode="Externa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s://www.google.com.co/url?q=https://myredlipsblog.wordpress.com/tag/como-maquillarse-en-10-minutos/&amp;sa=U&amp;ei=TgKdUqPgF8LUkQf7u4DQCw&amp;ved=0CCgQ9QEwADg8&amp;usg=AFQjCNEoplBrhxxipOkMYc4mhYyDotHd5w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hyperlink" Target="https://www.google.com.co/url?q=http://www.renuevodeplenitud.com/hoy-me-mirare-en-el-espejo-de-tu-palabra.html&amp;sa=U&amp;ei=nQOdUqSnFMehkQe98YHgCA&amp;ved=0CEQQ9QEwDg&amp;usg=AFQjCNHeYzohjlFSmYPYEbk3C6zzbtwS-w" TargetMode="Externa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7584" y="764704"/>
            <a:ext cx="7772400" cy="1470025"/>
          </a:xfrm>
        </p:spPr>
        <p:txBody>
          <a:bodyPr/>
          <a:lstStyle/>
          <a:p>
            <a:r>
              <a:rPr lang="es-CO" dirty="0" smtClean="0">
                <a:latin typeface="Algerian" pitchFamily="82" charset="0"/>
              </a:rPr>
              <a:t>LA PILA DE BRONCE</a:t>
            </a:r>
            <a:endParaRPr lang="es-CO" dirty="0">
              <a:latin typeface="Algerian" pitchFamily="82" charset="0"/>
            </a:endParaRPr>
          </a:p>
        </p:txBody>
      </p:sp>
      <p:sp>
        <p:nvSpPr>
          <p:cNvPr id="4" name="3 Flecha izquierda"/>
          <p:cNvSpPr/>
          <p:nvPr/>
        </p:nvSpPr>
        <p:spPr>
          <a:xfrm>
            <a:off x="4788024" y="1890540"/>
            <a:ext cx="2448272" cy="43204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5" name="4 Flecha derecha"/>
          <p:cNvSpPr/>
          <p:nvPr/>
        </p:nvSpPr>
        <p:spPr>
          <a:xfrm>
            <a:off x="2267744" y="1864248"/>
            <a:ext cx="2376264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pic>
        <p:nvPicPr>
          <p:cNvPr id="3" name="Picture 2" descr="http://3.bp.blogspot.com/-NOlEgD_qGUc/UON8xYS3CrI/AAAAAAAACms/neH9ZCLTuDs/s200/Sacerdote-limpiand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5875" y="2492896"/>
            <a:ext cx="2916325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980230" y="5011231"/>
            <a:ext cx="25750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 smtClean="0"/>
              <a:t> </a:t>
            </a:r>
            <a:r>
              <a:rPr lang="es-CO" sz="2800" dirty="0" smtClean="0">
                <a:latin typeface="Bauhaus 93" pitchFamily="82" charset="0"/>
              </a:rPr>
              <a:t>Un mensaje</a:t>
            </a:r>
          </a:p>
          <a:p>
            <a:pPr algn="ctr"/>
            <a:r>
              <a:rPr lang="es-CO" sz="2800" dirty="0" smtClean="0">
                <a:latin typeface="Bauhaus 93" pitchFamily="82" charset="0"/>
              </a:rPr>
              <a:t> </a:t>
            </a:r>
            <a:r>
              <a:rPr lang="es-CO" sz="2800" dirty="0">
                <a:latin typeface="Bauhaus 93" pitchFamily="82" charset="0"/>
              </a:rPr>
              <a:t>para </a:t>
            </a:r>
            <a:r>
              <a:rPr lang="es-CO" sz="2800" dirty="0" smtClean="0">
                <a:latin typeface="Bauhaus 93" pitchFamily="82" charset="0"/>
              </a:rPr>
              <a:t>el</a:t>
            </a:r>
            <a:endParaRPr lang="es-CO" sz="2800" dirty="0">
              <a:latin typeface="Bauhaus 93" pitchFamily="82" charset="0"/>
            </a:endParaRPr>
          </a:p>
        </p:txBody>
      </p:sp>
      <p:pic>
        <p:nvPicPr>
          <p:cNvPr id="9" name="Picture 4" descr="http://4.bp.blogspot.com/-ouLkPEq-zC8/TqDTU-iUSCI/AAAAAAAAAVU/ybsSOoEeHp8/s1600/272_banner_Israel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8637" y="4869160"/>
            <a:ext cx="2590800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6364741" y="5228619"/>
            <a:ext cx="16514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800" dirty="0" smtClean="0">
                <a:latin typeface="Bauhaus 93" pitchFamily="82" charset="0"/>
              </a:rPr>
              <a:t>Espiritual</a:t>
            </a:r>
            <a:endParaRPr lang="es-CO" sz="2800" dirty="0">
              <a:latin typeface="Bauhaus 93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6202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b="1" i="1" dirty="0" smtClean="0">
                <a:solidFill>
                  <a:srgbClr val="FF0000"/>
                </a:solidFill>
              </a:rPr>
              <a:t>Éxodo 30:17-21</a:t>
            </a:r>
            <a:endParaRPr lang="es-CO" b="1" i="1" dirty="0">
              <a:solidFill>
                <a:srgbClr val="FF0000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b="1" baseline="30000" dirty="0"/>
              <a:t>17 </a:t>
            </a:r>
            <a:r>
              <a:rPr lang="es-CO" dirty="0"/>
              <a:t>Habló más Jehová a Moisés, </a:t>
            </a:r>
            <a:r>
              <a:rPr lang="es-CO" dirty="0" smtClean="0"/>
              <a:t>diciendo: </a:t>
            </a:r>
            <a:r>
              <a:rPr lang="es-CO" b="1" baseline="30000" dirty="0" smtClean="0"/>
              <a:t>18 </a:t>
            </a:r>
            <a:r>
              <a:rPr lang="es-CO" dirty="0"/>
              <a:t>Harás también una fuente de bronce, con su base de bronce, para lavar; y la colocarás entre el tabernáculo de reunión y el altar, y pondrás en ella agua. </a:t>
            </a:r>
          </a:p>
          <a:p>
            <a:pPr marL="0" indent="0" algn="ctr">
              <a:buNone/>
            </a:pPr>
            <a:r>
              <a:rPr lang="es-CO" b="1" baseline="30000" dirty="0"/>
              <a:t>19 </a:t>
            </a:r>
            <a:r>
              <a:rPr lang="es-CO" dirty="0"/>
              <a:t>Y de ella se lavarán Aarón y sus hijos las manos y los pies. </a:t>
            </a:r>
            <a:r>
              <a:rPr lang="es-CO" b="1" baseline="30000" dirty="0" smtClean="0"/>
              <a:t>20 </a:t>
            </a:r>
            <a:r>
              <a:rPr lang="es-CO" dirty="0"/>
              <a:t>Cuando entren en el tabernáculo de reunión</a:t>
            </a:r>
            <a:r>
              <a:rPr lang="es-CO" i="1" u="sng" dirty="0"/>
              <a:t>, se lavarán con agua, para que no mueran</a:t>
            </a:r>
            <a:r>
              <a:rPr lang="es-CO" dirty="0"/>
              <a:t>; y cuando se acerquen al altar para ministrar, para quemar la ofrenda encendida para Jehová,  </a:t>
            </a:r>
            <a:r>
              <a:rPr lang="es-CO" b="1" baseline="30000" dirty="0" smtClean="0"/>
              <a:t>21 </a:t>
            </a:r>
            <a:r>
              <a:rPr lang="es-CO" i="1" u="sng" dirty="0"/>
              <a:t>se lavarán las manos y los pies</a:t>
            </a:r>
            <a:r>
              <a:rPr lang="es-CO" dirty="0"/>
              <a:t>, </a:t>
            </a:r>
            <a:r>
              <a:rPr lang="es-CO" i="1" u="sng" dirty="0"/>
              <a:t>para que no mueran</a:t>
            </a:r>
            <a:r>
              <a:rPr lang="es-CO" dirty="0"/>
              <a:t>. Y lo tendrán por estatuto perpetuo él y su descendencia por sus generaciones.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Este mueble lo traducen otras versiones bíblicas como «Pila»,  Lavamanos» y «Barreño».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503033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Es muy interesante notar que el bronce </a:t>
            </a:r>
            <a:r>
              <a:rPr lang="es-ES" dirty="0"/>
              <a:t>no se encuentra en la </a:t>
            </a:r>
            <a:r>
              <a:rPr lang="es-ES" dirty="0" smtClean="0"/>
              <a:t>naturaleza, y para obtenerlo, debe hacerse</a:t>
            </a:r>
            <a:r>
              <a:rPr lang="es-CO" dirty="0" smtClean="0"/>
              <a:t> una aleación de </a:t>
            </a:r>
            <a:r>
              <a:rPr lang="es-CO" dirty="0"/>
              <a:t>cobre y </a:t>
            </a:r>
            <a:r>
              <a:rPr lang="es-CO" dirty="0" smtClean="0"/>
              <a:t>estaño, </a:t>
            </a:r>
            <a:r>
              <a:rPr lang="es-CO" dirty="0"/>
              <a:t>de uso muy difundido para hacer instrumentos musicales, utensilios e imágenes, puesto que es mucho más dura que el cobre puro. </a:t>
            </a:r>
            <a:r>
              <a:rPr lang="es-ES" dirty="0" smtClean="0"/>
              <a:t>De </a:t>
            </a:r>
            <a:r>
              <a:rPr lang="es-ES" dirty="0"/>
              <a:t>color amarillo rojizo, fácil de obtener y de </a:t>
            </a:r>
            <a:r>
              <a:rPr lang="es-ES" dirty="0" smtClean="0"/>
              <a:t>trabajar.</a:t>
            </a:r>
            <a:endParaRPr lang="es-CO" dirty="0" smtClean="0"/>
          </a:p>
          <a:p>
            <a:endParaRPr lang="es-CO" dirty="0" smtClean="0"/>
          </a:p>
          <a:p>
            <a:r>
              <a:rPr lang="es-CO" dirty="0" smtClean="0"/>
              <a:t>Según </a:t>
            </a:r>
            <a:r>
              <a:rPr lang="es-CO" dirty="0" smtClean="0">
                <a:solidFill>
                  <a:srgbClr val="FF0000"/>
                </a:solidFill>
              </a:rPr>
              <a:t>(Gén.4:22), </a:t>
            </a:r>
            <a:r>
              <a:rPr lang="es-CO" dirty="0" smtClean="0"/>
              <a:t>fue el primer mineral trabajado en </a:t>
            </a:r>
            <a:r>
              <a:rPr lang="es-CO" dirty="0"/>
              <a:t>tiempos </a:t>
            </a:r>
            <a:r>
              <a:rPr lang="es-CO" dirty="0" smtClean="0"/>
              <a:t>antediluvianos y era </a:t>
            </a:r>
            <a:r>
              <a:rPr lang="es-CO" dirty="0"/>
              <a:t>admirado por su belleza solidez y pureza. </a:t>
            </a:r>
          </a:p>
        </p:txBody>
      </p:sp>
    </p:spTree>
    <p:extLst>
      <p:ext uri="{BB962C8B-B14F-4D97-AF65-F5344CB8AC3E}">
        <p14:creationId xmlns:p14="http://schemas.microsoft.com/office/powerpoint/2010/main" val="2400982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0" indent="0"/>
            <a:r>
              <a:rPr lang="es-CO" sz="3600" b="1" i="1" dirty="0">
                <a:latin typeface="Agency FB" pitchFamily="34" charset="0"/>
              </a:rPr>
              <a:t>Las características de la fuente y su uso tienen cuatro puntos que debemos tener en cuenta: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s-CO" dirty="0" smtClean="0"/>
              <a:t>1). Específicamente Dios ordena que la fuente debía ser hecha de bronce, y debía contener agua.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2). Que no </a:t>
            </a:r>
            <a:r>
              <a:rPr lang="es-CO" dirty="0"/>
              <a:t>se dice nada en cuanto a la forma o al </a:t>
            </a:r>
            <a:r>
              <a:rPr lang="es-CO" dirty="0" smtClean="0"/>
              <a:t>tamaño de la fuente. 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3). Fue hecha de </a:t>
            </a:r>
            <a:r>
              <a:rPr lang="es-CO" dirty="0"/>
              <a:t>bronce de los </a:t>
            </a:r>
            <a:r>
              <a:rPr lang="es-CO" i="1" u="sng" dirty="0"/>
              <a:t>espejos que las mujeres de Israel dieron como ofrenda voluntaria</a:t>
            </a:r>
            <a:r>
              <a:rPr lang="es-CO" dirty="0"/>
              <a:t> </a:t>
            </a:r>
            <a:r>
              <a:rPr lang="es-CO" dirty="0">
                <a:solidFill>
                  <a:srgbClr val="FF0000"/>
                </a:solidFill>
              </a:rPr>
              <a:t>(</a:t>
            </a:r>
            <a:r>
              <a:rPr lang="es-CO" dirty="0" smtClean="0">
                <a:solidFill>
                  <a:srgbClr val="FF0000"/>
                </a:solidFill>
              </a:rPr>
              <a:t>Exo. 38:8</a:t>
            </a:r>
            <a:r>
              <a:rPr lang="es-CO" dirty="0">
                <a:solidFill>
                  <a:srgbClr val="FF0000"/>
                </a:solidFill>
              </a:rPr>
              <a:t>). </a:t>
            </a:r>
            <a:endParaRPr lang="es-CO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4). Dios recalca </a:t>
            </a:r>
            <a:r>
              <a:rPr lang="es-CO" u="sng" dirty="0" smtClean="0"/>
              <a:t>dos veces </a:t>
            </a:r>
            <a:r>
              <a:rPr lang="es-CO" dirty="0" smtClean="0"/>
              <a:t>que su uso era para que los sacerdotes se lavaran las manos y los pies, cuando fueran a ingresar al santuario para que no </a:t>
            </a:r>
            <a:r>
              <a:rPr lang="es-CO" i="1" u="sng" dirty="0" smtClean="0"/>
              <a:t>murieran.</a:t>
            </a:r>
          </a:p>
          <a:p>
            <a:pPr marL="0" indent="0">
              <a:buNone/>
            </a:pP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406675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 marL="0" indent="0" algn="ctr">
              <a:buNone/>
            </a:pPr>
            <a:r>
              <a:rPr lang="es-CO" sz="4400" b="1" i="1" u="sng" dirty="0" smtClean="0">
                <a:latin typeface="Agency FB" pitchFamily="34" charset="0"/>
              </a:rPr>
              <a:t>Primer característica: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La fuente contenía tres elementos,</a:t>
            </a:r>
            <a:r>
              <a:rPr lang="es-CO" dirty="0">
                <a:solidFill>
                  <a:srgbClr val="FF0000"/>
                </a:solidFill>
              </a:rPr>
              <a:t> </a:t>
            </a:r>
            <a:r>
              <a:rPr lang="es-CO" dirty="0" smtClean="0">
                <a:solidFill>
                  <a:srgbClr val="FF0000"/>
                </a:solidFill>
              </a:rPr>
              <a:t>cobre, estaño y agua. </a:t>
            </a:r>
          </a:p>
          <a:p>
            <a:pPr marL="0" indent="0" algn="ctr">
              <a:buNone/>
            </a:pPr>
            <a:r>
              <a:rPr lang="es-CO" dirty="0" smtClean="0"/>
              <a:t>Recordemos que cada uno de los muebles del santuario señalaba a Cristo para mostrarnos el proceso de la salvación del hombre.</a:t>
            </a:r>
          </a:p>
          <a:p>
            <a:pPr marL="0" indent="0" algn="ctr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Cuando El Señor Jesús fue bautizado aparecen tres personas: El Padre, El Espíritu Santo y El Hijo. Lea </a:t>
            </a:r>
            <a:r>
              <a:rPr lang="es-CO" dirty="0" smtClean="0">
                <a:solidFill>
                  <a:srgbClr val="FF0000"/>
                </a:solidFill>
              </a:rPr>
              <a:t>(Mat.3:16,17).</a:t>
            </a:r>
          </a:p>
          <a:p>
            <a:pPr marL="0" indent="0" algn="ctr">
              <a:buNone/>
            </a:pPr>
            <a:endParaRPr lang="es-CO" dirty="0"/>
          </a:p>
          <a:p>
            <a:pPr marL="0" indent="0" algn="ctr">
              <a:buNone/>
            </a:pP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137815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3178696" cy="3888432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La </a:t>
            </a:r>
            <a:r>
              <a:rPr lang="es-CO" dirty="0"/>
              <a:t>fuente estaba colocada sobre una "base de bronce" en el atrio del tabernáculo, entre la entrada del tabernáculo y el altar de los holocaustos. </a:t>
            </a:r>
          </a:p>
        </p:txBody>
      </p:sp>
      <p:pic>
        <p:nvPicPr>
          <p:cNvPr id="1026" name="Picture 2" descr="Presentación del Santuari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32656"/>
            <a:ext cx="5355636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759520" y="4581128"/>
            <a:ext cx="756084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/>
              <a:t>La fuente representa el lavamiento de nuestros pecados por la fe en la sangre derramada de </a:t>
            </a:r>
            <a:r>
              <a:rPr lang="es-CO" sz="3200" dirty="0" smtClean="0"/>
              <a:t>Cristo</a:t>
            </a:r>
            <a:r>
              <a:rPr lang="es-CO" sz="2400" dirty="0" smtClean="0"/>
              <a:t>. </a:t>
            </a:r>
          </a:p>
          <a:p>
            <a:pPr algn="ctr"/>
            <a:r>
              <a:rPr lang="es-CO" sz="2400" dirty="0" smtClean="0">
                <a:solidFill>
                  <a:srgbClr val="FF0000"/>
                </a:solidFill>
              </a:rPr>
              <a:t>(Hechos 22:16</a:t>
            </a:r>
            <a:r>
              <a:rPr lang="es-CO" sz="2400" dirty="0">
                <a:solidFill>
                  <a:srgbClr val="FF0000"/>
                </a:solidFill>
              </a:rPr>
              <a:t>; </a:t>
            </a:r>
            <a:r>
              <a:rPr lang="es-CO" sz="2400" dirty="0" smtClean="0">
                <a:solidFill>
                  <a:srgbClr val="FF0000"/>
                </a:solidFill>
              </a:rPr>
              <a:t>1Cor. 6:11</a:t>
            </a:r>
            <a:r>
              <a:rPr lang="es-CO" sz="2400" dirty="0">
                <a:solidFill>
                  <a:srgbClr val="FF0000"/>
                </a:solidFill>
              </a:rPr>
              <a:t>; </a:t>
            </a:r>
            <a:r>
              <a:rPr lang="es-CO" sz="2400" dirty="0" smtClean="0">
                <a:solidFill>
                  <a:srgbClr val="FF0000"/>
                </a:solidFill>
              </a:rPr>
              <a:t>Efe. 5:26</a:t>
            </a:r>
            <a:r>
              <a:rPr lang="es-CO" sz="2400" dirty="0">
                <a:solidFill>
                  <a:srgbClr val="FF0000"/>
                </a:solidFill>
              </a:rPr>
              <a:t>; </a:t>
            </a:r>
            <a:r>
              <a:rPr lang="es-CO" sz="2400" dirty="0" smtClean="0">
                <a:solidFill>
                  <a:srgbClr val="FF0000"/>
                </a:solidFill>
              </a:rPr>
              <a:t>Apoc. 7:14</a:t>
            </a:r>
            <a:r>
              <a:rPr lang="es-CO" sz="2400" dirty="0">
                <a:solidFill>
                  <a:srgbClr val="FF0000"/>
                </a:solidFill>
              </a:rPr>
              <a:t>). </a:t>
            </a:r>
          </a:p>
        </p:txBody>
      </p:sp>
    </p:spTree>
    <p:extLst>
      <p:ext uri="{BB962C8B-B14F-4D97-AF65-F5344CB8AC3E}">
        <p14:creationId xmlns:p14="http://schemas.microsoft.com/office/powerpoint/2010/main" val="1410699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260648"/>
            <a:ext cx="3682752" cy="351202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 smtClean="0"/>
              <a:t>El </a:t>
            </a:r>
            <a:r>
              <a:rPr lang="es-CO" dirty="0"/>
              <a:t>lavamiento de las manos y de los pies simbolizaba la </a:t>
            </a:r>
            <a:r>
              <a:rPr lang="es-CO" dirty="0" smtClean="0"/>
              <a:t>limpieza del pecado a trabes del bautismo. </a:t>
            </a:r>
            <a:endParaRPr lang="es-CO" dirty="0"/>
          </a:p>
        </p:txBody>
      </p:sp>
      <p:pic>
        <p:nvPicPr>
          <p:cNvPr id="2050" name="Picture 2" descr="https://encrypted-tbn0.gstatic.com/images?q=tbn:ANd9GcRlAjXSRqhMB9h4jWuF8BkGcpY6Dh3_V0Qb8UFwVmctFhTOpwq4cL2ZGo4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60648"/>
            <a:ext cx="4680520" cy="3512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11560" y="4149080"/>
            <a:ext cx="8064896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Las abluciones de los sacerdotes, la muerte de las víctimas de los sacrificios y el asperjar, rociar y verter la sangre en relación con diversas funciones del servicio del santuario, muestran como evidente la necesidad </a:t>
            </a:r>
            <a:r>
              <a:rPr lang="es-CO" sz="2800" dirty="0" smtClean="0"/>
              <a:t>del </a:t>
            </a:r>
            <a:r>
              <a:rPr lang="es-CO" sz="2800" dirty="0"/>
              <a:t>agua </a:t>
            </a:r>
            <a:endParaRPr lang="es-CO" sz="2800" dirty="0" smtClean="0"/>
          </a:p>
          <a:p>
            <a:pPr algn="ctr"/>
            <a:r>
              <a:rPr lang="es-CO" sz="2400" dirty="0" smtClean="0">
                <a:solidFill>
                  <a:srgbClr val="FF0000"/>
                </a:solidFill>
              </a:rPr>
              <a:t>(Exo.29:4</a:t>
            </a:r>
            <a:r>
              <a:rPr lang="es-CO" sz="2400" dirty="0">
                <a:solidFill>
                  <a:srgbClr val="FF0000"/>
                </a:solidFill>
              </a:rPr>
              <a:t>, </a:t>
            </a:r>
            <a:r>
              <a:rPr lang="es-CO" sz="2400" dirty="0" smtClean="0">
                <a:solidFill>
                  <a:srgbClr val="FF0000"/>
                </a:solidFill>
              </a:rPr>
              <a:t>17</a:t>
            </a:r>
            <a:r>
              <a:rPr lang="es-CO" sz="2400" dirty="0">
                <a:solidFill>
                  <a:srgbClr val="FF0000"/>
                </a:solidFill>
              </a:rPr>
              <a:t>; Lev. 1-5). 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9129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CO" b="1" dirty="0"/>
              <a:t>Para que no mueran. </a:t>
            </a:r>
            <a:r>
              <a:rPr lang="es-CO" dirty="0" smtClean="0"/>
              <a:t>Con </a:t>
            </a:r>
            <a:r>
              <a:rPr lang="es-CO" dirty="0"/>
              <a:t>estas palabras se advertía que cualquier violación de esta </a:t>
            </a:r>
            <a:r>
              <a:rPr lang="es-CO" dirty="0" smtClean="0"/>
              <a:t>orden de bañarse las manos y los pies antes de entrar al santuario, ya sea por descuido </a:t>
            </a:r>
            <a:r>
              <a:rPr lang="es-CO" dirty="0"/>
              <a:t>o a la indiferencia, sería castigada con la mayor severidad</a:t>
            </a:r>
            <a:r>
              <a:rPr lang="es-CO" dirty="0" smtClean="0"/>
              <a:t>. La muerte.</a:t>
            </a:r>
          </a:p>
          <a:p>
            <a:pPr marL="0" indent="0">
              <a:buNone/>
            </a:pPr>
            <a:endParaRPr lang="es-CO" b="1" dirty="0" smtClean="0"/>
          </a:p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Marcos </a:t>
            </a:r>
            <a:r>
              <a:rPr lang="es-CO" b="1" dirty="0">
                <a:solidFill>
                  <a:srgbClr val="FF0000"/>
                </a:solidFill>
              </a:rPr>
              <a:t>16:16</a:t>
            </a:r>
            <a:r>
              <a:rPr lang="es-CO" b="1" dirty="0" smtClean="0"/>
              <a:t>.</a:t>
            </a:r>
            <a:r>
              <a:rPr lang="es-CO" dirty="0"/>
              <a:t> </a:t>
            </a:r>
            <a:r>
              <a:rPr lang="es-CO" dirty="0">
                <a:latin typeface="Agency FB" pitchFamily="34" charset="0"/>
              </a:rPr>
              <a:t>El que </a:t>
            </a:r>
            <a:r>
              <a:rPr lang="es-CO" u="sng" dirty="0">
                <a:latin typeface="Agency FB" pitchFamily="34" charset="0"/>
              </a:rPr>
              <a:t>creyere</a:t>
            </a:r>
            <a:r>
              <a:rPr lang="es-CO" dirty="0">
                <a:latin typeface="Agency FB" pitchFamily="34" charset="0"/>
              </a:rPr>
              <a:t> y fuere </a:t>
            </a:r>
            <a:r>
              <a:rPr lang="es-CO" u="sng" dirty="0">
                <a:latin typeface="Agency FB" pitchFamily="34" charset="0"/>
              </a:rPr>
              <a:t>bautizado</a:t>
            </a:r>
            <a:r>
              <a:rPr lang="es-CO" dirty="0">
                <a:latin typeface="Agency FB" pitchFamily="34" charset="0"/>
              </a:rPr>
              <a:t>, será </a:t>
            </a:r>
            <a:r>
              <a:rPr lang="es-CO" u="sng" dirty="0">
                <a:latin typeface="Agency FB" pitchFamily="34" charset="0"/>
              </a:rPr>
              <a:t>salvo</a:t>
            </a:r>
            <a:r>
              <a:rPr lang="es-CO" dirty="0">
                <a:latin typeface="Agency FB" pitchFamily="34" charset="0"/>
              </a:rPr>
              <a:t>; mas el que no creyere, será </a:t>
            </a:r>
            <a:r>
              <a:rPr lang="es-CO" u="sng" dirty="0">
                <a:latin typeface="Agency FB" pitchFamily="34" charset="0"/>
              </a:rPr>
              <a:t>condenado</a:t>
            </a:r>
            <a:r>
              <a:rPr lang="es-CO" dirty="0"/>
              <a:t>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La única manera de escapar de la muerte eterna es  es someterse al bautismo que representa la muerte sepultura y resurrección de del Hijo de Dios. </a:t>
            </a:r>
            <a:endParaRPr lang="es-CO" dirty="0"/>
          </a:p>
          <a:p>
            <a:pPr marL="0" indent="0">
              <a:buNone/>
            </a:pP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599600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 smtClean="0"/>
              <a:t>SEGUNDA CARACTERÍSTICA: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365104"/>
            <a:ext cx="8229600" cy="2232248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2Cron.6:18.</a:t>
            </a:r>
          </a:p>
          <a:p>
            <a:pPr marL="0" indent="0" algn="ctr">
              <a:buNone/>
            </a:pPr>
            <a:r>
              <a:rPr lang="es-CO" dirty="0" smtClean="0"/>
              <a:t>Mas </a:t>
            </a:r>
            <a:r>
              <a:rPr lang="es-CO" dirty="0"/>
              <a:t>¿es verdad que Dios habitará con el hombre en la tierra? He aquí, </a:t>
            </a:r>
            <a:r>
              <a:rPr lang="es-CO" dirty="0">
                <a:latin typeface="Agency FB" pitchFamily="34" charset="0"/>
              </a:rPr>
              <a:t>los cielos y los cielos de los cielos no te pueden contener</a:t>
            </a:r>
            <a:r>
              <a:rPr lang="es-CO" dirty="0"/>
              <a:t>: ¿cuánto menos esta casa que he edificado? </a:t>
            </a:r>
            <a:r>
              <a:rPr lang="es-CO" dirty="0" smtClean="0"/>
              <a:t>Dijo Salomón al dedicar el Templo para Dios.</a:t>
            </a:r>
          </a:p>
          <a:p>
            <a:pPr marL="0" indent="0">
              <a:buNone/>
            </a:pPr>
            <a:endParaRPr lang="es-CO" dirty="0"/>
          </a:p>
        </p:txBody>
      </p:sp>
      <p:pic>
        <p:nvPicPr>
          <p:cNvPr id="1026" name="Picture 2" descr="https://encrypted-tbn3.gstatic.com/images?q=tbn:ANd9GcRR002RS6sQ3c010I3vS5b3e5T32iEmTOEcxgBa-xluDZa9MJO47ZYBuH9p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844823"/>
            <a:ext cx="1728192" cy="2031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95536" y="1844824"/>
            <a:ext cx="640871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Nada se dice en las Escrituras acerca de su tamaño, forma, ornamentación o manera de transportarse. El énfasis que hace </a:t>
            </a:r>
            <a:r>
              <a:rPr lang="es-CO" sz="2400" dirty="0" smtClean="0"/>
              <a:t>Dios </a:t>
            </a:r>
            <a:r>
              <a:rPr lang="es-CO" sz="2400" dirty="0"/>
              <a:t>está en lo que había en el </a:t>
            </a:r>
            <a:r>
              <a:rPr lang="es-CO" sz="2400" dirty="0" smtClean="0"/>
              <a:t>lavabo, </a:t>
            </a:r>
            <a:r>
              <a:rPr lang="es-CO" sz="2400" dirty="0"/>
              <a:t>dos veces, y lo que se hacía en el. La palabra hebrea para Lavabo significa algo redondo, como una palangana. </a:t>
            </a:r>
          </a:p>
        </p:txBody>
      </p:sp>
    </p:spTree>
    <p:extLst>
      <p:ext uri="{BB962C8B-B14F-4D97-AF65-F5344CB8AC3E}">
        <p14:creationId xmlns:p14="http://schemas.microsoft.com/office/powerpoint/2010/main" val="4030306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El hecho de que la fuente no tenía una medida especifica rebela que </a:t>
            </a:r>
            <a:r>
              <a:rPr lang="es-CO" dirty="0"/>
              <a:t>señalaba la incomparable grandeza </a:t>
            </a:r>
            <a:r>
              <a:rPr lang="es-CO" dirty="0" smtClean="0"/>
              <a:t>y majestuosidad de Dios morando en medio de su pueblo.</a:t>
            </a:r>
            <a:endParaRPr lang="es-CO" dirty="0"/>
          </a:p>
          <a:p>
            <a:pPr marL="0" indent="0" algn="ctr">
              <a:buNone/>
            </a:pPr>
            <a:r>
              <a:rPr lang="es-CO" dirty="0"/>
              <a:t>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Dios </a:t>
            </a:r>
            <a:r>
              <a:rPr lang="es-CO" dirty="0"/>
              <a:t>dio la promesa a </a:t>
            </a:r>
            <a:r>
              <a:rPr lang="es-CO" dirty="0" smtClean="0"/>
              <a:t>Moisés cuando se le apareció en la Zarza: </a:t>
            </a:r>
            <a:r>
              <a:rPr lang="es-CO" dirty="0"/>
              <a:t>“</a:t>
            </a:r>
            <a:r>
              <a:rPr lang="es-CO" b="1" i="1" dirty="0">
                <a:latin typeface="Agency FB" pitchFamily="34" charset="0"/>
              </a:rPr>
              <a:t>Yo estaré contigo</a:t>
            </a:r>
            <a:r>
              <a:rPr lang="es-CO" dirty="0"/>
              <a:t>” </a:t>
            </a:r>
            <a:r>
              <a:rPr lang="es-CO" dirty="0">
                <a:solidFill>
                  <a:srgbClr val="FF0000"/>
                </a:solidFill>
              </a:rPr>
              <a:t>(Exo.3:12).  </a:t>
            </a:r>
            <a:r>
              <a:rPr lang="es-CO" dirty="0"/>
              <a:t>A Jacob le dio esa misma promesa </a:t>
            </a:r>
            <a:r>
              <a:rPr lang="es-CO" dirty="0">
                <a:solidFill>
                  <a:srgbClr val="FF0000"/>
                </a:solidFill>
              </a:rPr>
              <a:t>(</a:t>
            </a:r>
            <a:r>
              <a:rPr lang="es-CO" dirty="0" smtClean="0">
                <a:solidFill>
                  <a:srgbClr val="FF0000"/>
                </a:solidFill>
              </a:rPr>
              <a:t>Gen.31:3, 5; </a:t>
            </a:r>
            <a:r>
              <a:rPr lang="es-CO" dirty="0">
                <a:solidFill>
                  <a:srgbClr val="FF0000"/>
                </a:solidFill>
              </a:rPr>
              <a:t>Gen. 48:15). </a:t>
            </a:r>
            <a:endParaRPr lang="es-CO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 </a:t>
            </a:r>
          </a:p>
          <a:p>
            <a:pPr marL="0" indent="0" algn="ctr">
              <a:buNone/>
            </a:pPr>
            <a:r>
              <a:rPr lang="es-CO" dirty="0" smtClean="0"/>
              <a:t>Dios </a:t>
            </a:r>
            <a:r>
              <a:rPr lang="es-CO" dirty="0"/>
              <a:t>le </a:t>
            </a:r>
            <a:r>
              <a:rPr lang="es-CO" dirty="0" smtClean="0"/>
              <a:t>había dicho </a:t>
            </a:r>
            <a:r>
              <a:rPr lang="es-CO" dirty="0"/>
              <a:t>a Moisés: «Y me harán un Santuario, </a:t>
            </a:r>
            <a:r>
              <a:rPr lang="es-CO" i="1" dirty="0"/>
              <a:t>y </a:t>
            </a:r>
            <a:r>
              <a:rPr lang="es-CO" b="1" i="1" dirty="0">
                <a:latin typeface="Agency FB" pitchFamily="34" charset="0"/>
              </a:rPr>
              <a:t>yo habitare entre ellos</a:t>
            </a:r>
            <a:r>
              <a:rPr lang="es-CO" dirty="0"/>
              <a:t>» </a:t>
            </a:r>
            <a:r>
              <a:rPr lang="es-CO" dirty="0">
                <a:solidFill>
                  <a:srgbClr val="FF0000"/>
                </a:solidFill>
              </a:rPr>
              <a:t>(Éxo.25:8).  </a:t>
            </a:r>
            <a:r>
              <a:rPr lang="es-CO" dirty="0"/>
              <a:t>El salmista dijo confiadamente: “</a:t>
            </a:r>
            <a:r>
              <a:rPr lang="es-CO" dirty="0">
                <a:latin typeface="Agency FB" pitchFamily="34" charset="0"/>
              </a:rPr>
              <a:t>Aunque ande en valle de sombra de muerte, no temeré mal alguno, porque </a:t>
            </a:r>
            <a:r>
              <a:rPr lang="es-CO" b="1" i="1" u="sng" dirty="0">
                <a:latin typeface="Agency FB" pitchFamily="34" charset="0"/>
              </a:rPr>
              <a:t>tú estarás conmigo</a:t>
            </a:r>
            <a:r>
              <a:rPr lang="es-CO" dirty="0"/>
              <a:t>”</a:t>
            </a:r>
            <a:r>
              <a:rPr lang="es-CO" dirty="0">
                <a:solidFill>
                  <a:srgbClr val="FF0000"/>
                </a:solidFill>
              </a:rPr>
              <a:t> (Sal.23:4</a:t>
            </a:r>
            <a:r>
              <a:rPr lang="es-CO" dirty="0" smtClean="0">
                <a:solidFill>
                  <a:srgbClr val="FF0000"/>
                </a:solidFill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42378259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5770984" cy="331236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4000" dirty="0"/>
              <a:t>Jesús prometió: “</a:t>
            </a:r>
            <a:r>
              <a:rPr lang="es-CO" sz="4000" dirty="0">
                <a:latin typeface="Agency FB" pitchFamily="34" charset="0"/>
              </a:rPr>
              <a:t>He aquí yo estoy con vosotros todos los días, hasta el fin del mundo</a:t>
            </a:r>
            <a:r>
              <a:rPr lang="es-CO" sz="4000" dirty="0"/>
              <a:t>” </a:t>
            </a:r>
            <a:r>
              <a:rPr lang="es-CO" sz="4000" dirty="0">
                <a:solidFill>
                  <a:srgbClr val="FF0000"/>
                </a:solidFill>
              </a:rPr>
              <a:t>(</a:t>
            </a:r>
            <a:r>
              <a:rPr lang="es-CO" sz="4000" dirty="0" smtClean="0">
                <a:solidFill>
                  <a:srgbClr val="FF0000"/>
                </a:solidFill>
              </a:rPr>
              <a:t>Mat.28:20).</a:t>
            </a:r>
            <a:endParaRPr lang="es-CO" sz="4000" dirty="0">
              <a:solidFill>
                <a:srgbClr val="FF0000"/>
              </a:solidFill>
            </a:endParaRPr>
          </a:p>
        </p:txBody>
      </p:sp>
      <p:pic>
        <p:nvPicPr>
          <p:cNvPr id="2050" name="Picture 2" descr="http://1.bp.blogspot.com/_sFgbYhj7xDI/SLdpfSjybEI/AAAAAAAAAxs/6DqE4Ew96gs/s400/Jesus_a_la_puer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76200"/>
            <a:ext cx="2486025" cy="2848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899592" y="3356992"/>
            <a:ext cx="712879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dirty="0" smtClean="0">
                <a:solidFill>
                  <a:srgbClr val="FF0000"/>
                </a:solidFill>
              </a:rPr>
              <a:t> </a:t>
            </a:r>
            <a:r>
              <a:rPr lang="es-CO" sz="2800" dirty="0"/>
              <a:t>A todo el que abre la puerta, Dios extiende la promesa: “</a:t>
            </a:r>
            <a:r>
              <a:rPr lang="es-CO" sz="2800" b="1" dirty="0">
                <a:latin typeface="Agency FB" pitchFamily="34" charset="0"/>
              </a:rPr>
              <a:t>Entraré a él, y cenaré con él, y él conmigo</a:t>
            </a:r>
            <a:r>
              <a:rPr lang="es-CO" sz="2800" dirty="0" smtClean="0"/>
              <a:t>”</a:t>
            </a:r>
          </a:p>
          <a:p>
            <a:pPr algn="ctr"/>
            <a:r>
              <a:rPr lang="es-CO" sz="2800" dirty="0" smtClean="0"/>
              <a:t> </a:t>
            </a:r>
            <a:r>
              <a:rPr lang="es-CO" sz="2800" dirty="0">
                <a:solidFill>
                  <a:srgbClr val="FF0000"/>
                </a:solidFill>
              </a:rPr>
              <a:t>(Apoc.3:20). </a:t>
            </a:r>
            <a:endParaRPr lang="es-CO" sz="2800" dirty="0" smtClean="0">
              <a:solidFill>
                <a:srgbClr val="FF0000"/>
              </a:solidFill>
            </a:endParaRPr>
          </a:p>
          <a:p>
            <a:pPr algn="ctr"/>
            <a:r>
              <a:rPr lang="es-CO" sz="2800" dirty="0" smtClean="0"/>
              <a:t>La pregunta es: ¿Cómo lo hace siendo un Ser tan majestuoso, «que los cielos, y los cielos de los cielos no lo pueden contener»?</a:t>
            </a:r>
            <a:endParaRPr lang="es-CO" sz="2800" dirty="0"/>
          </a:p>
        </p:txBody>
      </p:sp>
    </p:spTree>
    <p:extLst>
      <p:ext uri="{BB962C8B-B14F-4D97-AF65-F5344CB8AC3E}">
        <p14:creationId xmlns:p14="http://schemas.microsoft.com/office/powerpoint/2010/main" val="1935682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048672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La respuesta la encontramos en </a:t>
            </a:r>
            <a:r>
              <a:rPr lang="es-CO" dirty="0" smtClean="0">
                <a:solidFill>
                  <a:srgbClr val="FF0000"/>
                </a:solidFill>
              </a:rPr>
              <a:t>Éxo.33</a:t>
            </a:r>
            <a:r>
              <a:rPr lang="es-CO" dirty="0" smtClean="0">
                <a:solidFill>
                  <a:srgbClr val="FF0000"/>
                </a:solidFill>
                <a:sym typeface="Wingdings" pitchFamily="2" charset="2"/>
              </a:rPr>
              <a:t>:18-</a:t>
            </a:r>
            <a:r>
              <a:rPr lang="es-CO" dirty="0" smtClean="0">
                <a:solidFill>
                  <a:srgbClr val="FF0000"/>
                </a:solidFill>
              </a:rPr>
              <a:t>20.</a:t>
            </a:r>
            <a:r>
              <a:rPr lang="es-CO" b="1" baseline="30000" dirty="0"/>
              <a:t> </a:t>
            </a:r>
          </a:p>
          <a:p>
            <a:pPr marL="0" indent="0" algn="ctr">
              <a:buNone/>
            </a:pPr>
            <a:endParaRPr lang="es-CO" b="1" baseline="30000" dirty="0" smtClean="0"/>
          </a:p>
          <a:p>
            <a:pPr marL="0" indent="0" algn="ctr">
              <a:buNone/>
            </a:pPr>
            <a:r>
              <a:rPr lang="es-CO" dirty="0" smtClean="0"/>
              <a:t>El </a:t>
            </a:r>
            <a:r>
              <a:rPr lang="es-CO" dirty="0"/>
              <a:t>(Moisés) </a:t>
            </a:r>
            <a:r>
              <a:rPr lang="es-CO" dirty="0" smtClean="0"/>
              <a:t>entonces  dijo</a:t>
            </a:r>
            <a:r>
              <a:rPr lang="es-CO" dirty="0"/>
              <a:t>: Te ruego que me muestres tu gloria. </a:t>
            </a:r>
            <a:r>
              <a:rPr lang="es-CO" b="1" baseline="30000" dirty="0" smtClean="0"/>
              <a:t>19 </a:t>
            </a:r>
            <a:r>
              <a:rPr lang="es-CO" dirty="0"/>
              <a:t>Y le respondió: </a:t>
            </a:r>
            <a:r>
              <a:rPr lang="es-CO" dirty="0" smtClean="0"/>
              <a:t>«Yo </a:t>
            </a:r>
            <a:r>
              <a:rPr lang="es-CO" dirty="0"/>
              <a:t>haré pasar todo mi bien delante de tu rostro, y proclamaré el nombre de Jehová delante de ti; y tendré misericordia del que tendré misericordia, y seré clemente para con el que seré clemente. </a:t>
            </a:r>
            <a:r>
              <a:rPr lang="es-CO" b="1" baseline="30000" dirty="0" smtClean="0"/>
              <a:t>20 </a:t>
            </a:r>
            <a:r>
              <a:rPr lang="es-CO" dirty="0"/>
              <a:t>Dijo más: </a:t>
            </a:r>
            <a:r>
              <a:rPr lang="es-CO" b="1" dirty="0">
                <a:latin typeface="Agency FB" pitchFamily="34" charset="0"/>
              </a:rPr>
              <a:t>No podrás ver mi rostro; porque no me verá hombre, y </a:t>
            </a:r>
            <a:r>
              <a:rPr lang="es-CO" b="1" dirty="0" smtClean="0">
                <a:latin typeface="Agency FB" pitchFamily="34" charset="0"/>
              </a:rPr>
              <a:t>vivirá»</a:t>
            </a:r>
            <a:endParaRPr lang="es-CO" b="1" dirty="0" smtClean="0">
              <a:solidFill>
                <a:srgbClr val="FF0000"/>
              </a:solidFill>
              <a:latin typeface="Agency FB" pitchFamily="34" charset="0"/>
            </a:endParaRP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De </a:t>
            </a:r>
            <a:r>
              <a:rPr lang="es-CO" dirty="0"/>
              <a:t>estaba forma: </a:t>
            </a:r>
            <a:r>
              <a:rPr lang="es-CO" dirty="0" smtClean="0"/>
              <a:t> Por amor a su pueblo, Dios </a:t>
            </a:r>
            <a:r>
              <a:rPr lang="es-CO" dirty="0"/>
              <a:t>estaba oculto día tras día, noche tras noche, año tras año, </a:t>
            </a:r>
            <a:r>
              <a:rPr lang="es-CO" dirty="0" smtClean="0"/>
              <a:t>pero </a:t>
            </a:r>
            <a:r>
              <a:rPr lang="es-CO" dirty="0"/>
              <a:t>manifestado constantemente en medio de su pueblo a través de esa pequeña fuente de bronce.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Si desea ampliar su estudio lea </a:t>
            </a:r>
            <a:r>
              <a:rPr lang="es-CO" dirty="0" smtClean="0">
                <a:solidFill>
                  <a:srgbClr val="FF0000"/>
                </a:solidFill>
              </a:rPr>
              <a:t>(</a:t>
            </a:r>
            <a:r>
              <a:rPr lang="en-US" dirty="0" smtClean="0">
                <a:solidFill>
                  <a:srgbClr val="FF0000"/>
                </a:solidFill>
              </a:rPr>
              <a:t>1Rey. </a:t>
            </a:r>
            <a:r>
              <a:rPr lang="en-US" dirty="0">
                <a:solidFill>
                  <a:srgbClr val="FF0000"/>
                </a:solidFill>
              </a:rPr>
              <a:t>8:27; </a:t>
            </a:r>
            <a:r>
              <a:rPr lang="en-US" dirty="0" smtClean="0">
                <a:solidFill>
                  <a:srgbClr val="FF0000"/>
                </a:solidFill>
              </a:rPr>
              <a:t>2Cron. </a:t>
            </a:r>
            <a:r>
              <a:rPr lang="en-US" dirty="0">
                <a:solidFill>
                  <a:srgbClr val="FF0000"/>
                </a:solidFill>
              </a:rPr>
              <a:t>2:6; Isa 66:1; </a:t>
            </a:r>
            <a:r>
              <a:rPr lang="en-US" dirty="0" smtClean="0">
                <a:solidFill>
                  <a:srgbClr val="FF0000"/>
                </a:solidFill>
              </a:rPr>
              <a:t>Hech. 7:49). 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7535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O" dirty="0" smtClean="0"/>
              <a:t>Tercera característica: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67295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 smtClean="0"/>
              <a:t>La fuente fue </a:t>
            </a:r>
            <a:r>
              <a:rPr lang="es-CO" dirty="0"/>
              <a:t>hecha de bronce de los </a:t>
            </a:r>
            <a:r>
              <a:rPr lang="es-CO" i="1" u="sng" dirty="0"/>
              <a:t>espejos que las mujeres de Israel dieron como ofrenda </a:t>
            </a:r>
            <a:r>
              <a:rPr lang="es-CO" i="1" u="sng" dirty="0" smtClean="0"/>
              <a:t>voluntaria.</a:t>
            </a:r>
          </a:p>
        </p:txBody>
      </p:sp>
      <p:pic>
        <p:nvPicPr>
          <p:cNvPr id="1026" name="Picture 2" descr="http://2.bp.blogspot.com/-IWSCVqhLI3s/To3IEX1n1pI/AAAAAAAAASA/zWovD1pzUac/s320/espejo+de+bronce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435757"/>
            <a:ext cx="1905769" cy="2729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39552" y="3435757"/>
            <a:ext cx="561662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Los espejos antiguos no eran de vidrio sino de bronce.</a:t>
            </a:r>
            <a:r>
              <a:rPr lang="es-ES" sz="2800" dirty="0"/>
              <a:t> </a:t>
            </a:r>
            <a:endParaRPr lang="es-ES" sz="2800" dirty="0" smtClean="0"/>
          </a:p>
          <a:p>
            <a:pPr algn="ctr"/>
            <a:r>
              <a:rPr lang="es-ES" sz="2800" dirty="0" smtClean="0"/>
              <a:t>Fue en </a:t>
            </a:r>
            <a:r>
              <a:rPr lang="es-ES" sz="2800" dirty="0"/>
              <a:t>el siglo XIII </a:t>
            </a:r>
            <a:r>
              <a:rPr lang="es-ES" sz="2800" dirty="0" smtClean="0"/>
              <a:t>cuando se </a:t>
            </a:r>
            <a:r>
              <a:rPr lang="es-ES" sz="2800" dirty="0"/>
              <a:t>inventó la fabricación de los espejos de vidrio</a:t>
            </a:r>
            <a:r>
              <a:rPr lang="es-ES" sz="2800" dirty="0" smtClean="0"/>
              <a:t>.</a:t>
            </a:r>
            <a:endParaRPr lang="es-CO" sz="2800" dirty="0"/>
          </a:p>
        </p:txBody>
      </p:sp>
    </p:spTree>
    <p:extLst>
      <p:ext uri="{BB962C8B-B14F-4D97-AF65-F5344CB8AC3E}">
        <p14:creationId xmlns:p14="http://schemas.microsoft.com/office/powerpoint/2010/main" val="4028592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39552" y="1268760"/>
            <a:ext cx="3610744" cy="4525963"/>
          </a:xfrm>
        </p:spPr>
        <p:txBody>
          <a:bodyPr/>
          <a:lstStyle/>
          <a:p>
            <a:pPr marL="0" indent="0" algn="ctr">
              <a:buNone/>
            </a:pPr>
            <a:r>
              <a:rPr lang="es-ES" dirty="0"/>
              <a:t>Al lavarse </a:t>
            </a:r>
            <a:r>
              <a:rPr lang="es-ES" dirty="0" smtClean="0"/>
              <a:t>las manos los </a:t>
            </a:r>
            <a:r>
              <a:rPr lang="es-ES" dirty="0"/>
              <a:t>sacerdotes podían ver sus </a:t>
            </a:r>
            <a:r>
              <a:rPr lang="es-ES" dirty="0" smtClean="0"/>
              <a:t>imperfecciones reflejadas en el espejo de la fuente, </a:t>
            </a:r>
            <a:r>
              <a:rPr lang="es-ES" dirty="0"/>
              <a:t>con el mismo tamaño y forma que el real. </a:t>
            </a:r>
          </a:p>
          <a:p>
            <a:endParaRPr lang="es-CO" dirty="0"/>
          </a:p>
        </p:txBody>
      </p:sp>
      <p:pic>
        <p:nvPicPr>
          <p:cNvPr id="4" name="Picture 2" descr="http://3.bp.blogspot.com/-NOlEgD_qGUc/UON8xYS3CrI/AAAAAAAACms/neH9ZCLTuDs/s200/Sacerdote-limpiand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268760"/>
            <a:ext cx="4104455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945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b="1" i="1" dirty="0"/>
              <a:t>¿Cómo podemos asimilar la gloria del Señor?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6347048" cy="175679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s-CO" sz="2400" b="1" dirty="0" smtClean="0">
                <a:solidFill>
                  <a:srgbClr val="FF0000"/>
                </a:solidFill>
              </a:rPr>
              <a:t>1</a:t>
            </a:r>
            <a:r>
              <a:rPr lang="es-CO" sz="2400" dirty="0" smtClean="0"/>
              <a:t>). </a:t>
            </a:r>
            <a:r>
              <a:rPr lang="es-CO" sz="2400" dirty="0"/>
              <a:t>La oración es una de las formas por las cuales podemos tener comunión íntima con el creador. </a:t>
            </a:r>
            <a:r>
              <a:rPr lang="es-CO" sz="2400" dirty="0" smtClean="0"/>
              <a:t>Experimentar </a:t>
            </a:r>
            <a:r>
              <a:rPr lang="es-CO" sz="2400" dirty="0"/>
              <a:t>su presencia como Moisés en el Sinaí </a:t>
            </a:r>
            <a:r>
              <a:rPr lang="es-CO" sz="2400" dirty="0" smtClean="0"/>
              <a:t>que al permanecer 40 días en comunión su rostro brillaba, de la misma forma, llena </a:t>
            </a:r>
            <a:r>
              <a:rPr lang="es-CO" sz="2400" dirty="0"/>
              <a:t>nuestra </a:t>
            </a:r>
            <a:r>
              <a:rPr lang="es-CO" sz="2400" dirty="0" smtClean="0"/>
              <a:t>vida, nuestro rostro  refleja paz y humildad por su presencia.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79512" y="4365104"/>
            <a:ext cx="87129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El Señor le negó a Moisés la petición de ver su rostro, </a:t>
            </a:r>
            <a:r>
              <a:rPr lang="es-CO" sz="2400" dirty="0">
                <a:solidFill>
                  <a:srgbClr val="FF0000"/>
                </a:solidFill>
              </a:rPr>
              <a:t>Ex. 33:20, </a:t>
            </a:r>
            <a:r>
              <a:rPr lang="es-CO" sz="2400" dirty="0"/>
              <a:t>argumentando que ningún ser humano podía verle y continuar con vida. En efecto, nadie puede ver a Dios y continuar siendo el mismo. </a:t>
            </a:r>
            <a:r>
              <a:rPr lang="es-CO" sz="2400" b="1" i="1" dirty="0">
                <a:solidFill>
                  <a:srgbClr val="FF0000"/>
                </a:solidFill>
              </a:rPr>
              <a:t>Cuando conocemos al Señor por medio de la oración, cuando nos acercamos a él, nuestra vida cambia, el viejo hombre muere, y su influencia hace que nosotros cambiemos por completo. </a:t>
            </a:r>
          </a:p>
        </p:txBody>
      </p:sp>
      <p:pic>
        <p:nvPicPr>
          <p:cNvPr id="1026" name="Picture 2" descr="https://encrypted-tbn1.gstatic.com/images?q=tbn:ANd9GcSriQ6pU6BV3nMvi6qUZs1U-5JDBOlv2e2BL6_9iqbYQS_CyHKhFU5wFUA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412776"/>
            <a:ext cx="2060037" cy="1968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3571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5338936" cy="259228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s-CO" sz="3600" b="1" dirty="0">
                <a:solidFill>
                  <a:srgbClr val="FF0000"/>
                </a:solidFill>
              </a:rPr>
              <a:t>2</a:t>
            </a:r>
            <a:r>
              <a:rPr lang="es-CO" dirty="0"/>
              <a:t>). También el estudio constante de la Palabra constituye uno de los recursos con mayor fuerza en la búsqueda de ese Ser glorioso y Eterno.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62090" y="3212976"/>
            <a:ext cx="8568952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Por medio de la palabra aprendemos a conocerlo, saber qué desea y qué espera de nosotros. A esto habría que agregar la renovación del pensamiento, como lo afirma el mismo Pablo en </a:t>
            </a:r>
            <a:r>
              <a:rPr lang="es-CO" sz="2400" dirty="0">
                <a:solidFill>
                  <a:srgbClr val="FF0000"/>
                </a:solidFill>
              </a:rPr>
              <a:t>Ro.12:2</a:t>
            </a:r>
            <a:r>
              <a:rPr lang="es-CO" sz="2400" dirty="0"/>
              <a:t>. </a:t>
            </a:r>
            <a:endParaRPr lang="es-CO" sz="2400" dirty="0" smtClean="0"/>
          </a:p>
          <a:p>
            <a:pPr algn="ctr"/>
            <a:endParaRPr lang="es-CO" sz="2400" dirty="0" smtClean="0"/>
          </a:p>
          <a:p>
            <a:pPr algn="ctr"/>
            <a:r>
              <a:rPr lang="es-CO" sz="2800" dirty="0" smtClean="0"/>
              <a:t>«</a:t>
            </a:r>
            <a:r>
              <a:rPr lang="es-CO" sz="2800" dirty="0" smtClean="0">
                <a:latin typeface="Agency FB" pitchFamily="34" charset="0"/>
              </a:rPr>
              <a:t>No </a:t>
            </a:r>
            <a:r>
              <a:rPr lang="es-CO" sz="2800" dirty="0">
                <a:latin typeface="Agency FB" pitchFamily="34" charset="0"/>
              </a:rPr>
              <a:t>os conforméis a este siglo, sino </a:t>
            </a:r>
            <a:r>
              <a:rPr lang="es-CO" sz="2800" b="1" u="sng" dirty="0">
                <a:latin typeface="Agency FB" pitchFamily="34" charset="0"/>
              </a:rPr>
              <a:t>transformaos por medio de la renovación de vuestro entendimiento</a:t>
            </a:r>
            <a:r>
              <a:rPr lang="es-CO" sz="2800" dirty="0">
                <a:latin typeface="Agency FB" pitchFamily="34" charset="0"/>
              </a:rPr>
              <a:t>, para que comprobéis cuál sea la buena voluntad de Dios, agradable y </a:t>
            </a:r>
            <a:r>
              <a:rPr lang="es-CO" sz="2800" dirty="0" smtClean="0">
                <a:latin typeface="Agency FB" pitchFamily="34" charset="0"/>
              </a:rPr>
              <a:t>perfecta</a:t>
            </a:r>
            <a:r>
              <a:rPr lang="es-CO" sz="2800" dirty="0" smtClean="0"/>
              <a:t>». </a:t>
            </a:r>
            <a:r>
              <a:rPr lang="es-CO" sz="2800" dirty="0" smtClean="0">
                <a:solidFill>
                  <a:srgbClr val="FF0000"/>
                </a:solidFill>
              </a:rPr>
              <a:t>Romanos 8:29 </a:t>
            </a:r>
            <a:r>
              <a:rPr lang="es-CO" sz="2800" dirty="0" smtClean="0"/>
              <a:t>dice que «</a:t>
            </a:r>
            <a:r>
              <a:rPr lang="es-CO" sz="2800" b="1" i="1" dirty="0" smtClean="0">
                <a:latin typeface="Agency FB" pitchFamily="34" charset="0"/>
              </a:rPr>
              <a:t>fuimos </a:t>
            </a:r>
            <a:r>
              <a:rPr lang="es-CO" sz="2800" b="1" i="1" dirty="0">
                <a:latin typeface="Agency FB" pitchFamily="34" charset="0"/>
              </a:rPr>
              <a:t>destinados para ser como el Hijo de </a:t>
            </a:r>
            <a:r>
              <a:rPr lang="es-CO" sz="2800" b="1" i="1" dirty="0" smtClean="0">
                <a:latin typeface="Agency FB" pitchFamily="34" charset="0"/>
              </a:rPr>
              <a:t>Dios</a:t>
            </a:r>
            <a:r>
              <a:rPr lang="es-CO" sz="2800" dirty="0" smtClean="0"/>
              <a:t>».</a:t>
            </a:r>
            <a:endParaRPr lang="es-CO" sz="2800" dirty="0"/>
          </a:p>
        </p:txBody>
      </p:sp>
      <p:pic>
        <p:nvPicPr>
          <p:cNvPr id="2050" name="Picture 2" descr="https://encrypted-tbn1.gstatic.com/images?q=tbn:ANd9GcRZ2FG3CH1g6xULguGm14033FjeUCAXtYMDxuXISdqgkdZexfWnF-pcXLA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7656" y="260648"/>
            <a:ext cx="2772816" cy="2334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6542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260648"/>
            <a:ext cx="8712968" cy="6408712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En </a:t>
            </a:r>
            <a:r>
              <a:rPr lang="es-CO" dirty="0" smtClean="0">
                <a:solidFill>
                  <a:srgbClr val="FF0000"/>
                </a:solidFill>
              </a:rPr>
              <a:t>2Cor.3:18</a:t>
            </a:r>
            <a:r>
              <a:rPr lang="es-CO" dirty="0" smtClean="0"/>
              <a:t>. Hay cuatro cosas que podemos observar acerca de esta transformación. </a:t>
            </a:r>
          </a:p>
          <a:p>
            <a:pPr marL="0" indent="0">
              <a:buNone/>
            </a:pPr>
            <a:endParaRPr lang="es-CO" sz="33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s-CO" sz="3300" b="1" dirty="0" smtClean="0">
                <a:solidFill>
                  <a:srgbClr val="FF0000"/>
                </a:solidFill>
              </a:rPr>
              <a:t>1</a:t>
            </a:r>
            <a:r>
              <a:rPr lang="es-CO" dirty="0"/>
              <a:t>. Es para </a:t>
            </a:r>
            <a:r>
              <a:rPr lang="es-CO" u="sng" dirty="0"/>
              <a:t>todo </a:t>
            </a:r>
            <a:r>
              <a:rPr lang="es-CO" u="sng" dirty="0" smtClean="0"/>
              <a:t>los hijo </a:t>
            </a:r>
            <a:r>
              <a:rPr lang="es-CO" u="sng" dirty="0"/>
              <a:t>de Dios</a:t>
            </a:r>
            <a:r>
              <a:rPr lang="es-CO" dirty="0"/>
              <a:t>: “</a:t>
            </a:r>
            <a:r>
              <a:rPr lang="es-CO" b="1" dirty="0">
                <a:latin typeface="Agency FB" pitchFamily="34" charset="0"/>
              </a:rPr>
              <a:t>nosotros todos</a:t>
            </a:r>
            <a:r>
              <a:rPr lang="es-CO" dirty="0" smtClean="0"/>
              <a:t>”. No solamente para los sacerdotes.</a:t>
            </a:r>
            <a:endParaRPr lang="es-CO" dirty="0"/>
          </a:p>
          <a:p>
            <a:pPr marL="0" indent="0">
              <a:buNone/>
            </a:pPr>
            <a:r>
              <a:rPr lang="es-CO" sz="3300" b="1" dirty="0">
                <a:solidFill>
                  <a:srgbClr val="FF0000"/>
                </a:solidFill>
              </a:rPr>
              <a:t>2</a:t>
            </a:r>
            <a:r>
              <a:rPr lang="es-CO" dirty="0"/>
              <a:t>. </a:t>
            </a:r>
            <a:r>
              <a:rPr lang="es-CO" u="sng" dirty="0"/>
              <a:t>Es progresiva</a:t>
            </a:r>
            <a:r>
              <a:rPr lang="es-CO" dirty="0"/>
              <a:t>: “</a:t>
            </a:r>
            <a:r>
              <a:rPr lang="es-CO" b="1" dirty="0">
                <a:latin typeface="Agency FB" pitchFamily="34" charset="0"/>
              </a:rPr>
              <a:t>mirando…somos transformados de gloria en gloria</a:t>
            </a:r>
            <a:r>
              <a:rPr lang="es-CO" dirty="0"/>
              <a:t>”.</a:t>
            </a:r>
          </a:p>
          <a:p>
            <a:pPr marL="0" indent="0">
              <a:buNone/>
            </a:pPr>
            <a:r>
              <a:rPr lang="es-CO" sz="3300" b="1" dirty="0">
                <a:solidFill>
                  <a:srgbClr val="FF0000"/>
                </a:solidFill>
              </a:rPr>
              <a:t>3</a:t>
            </a:r>
            <a:r>
              <a:rPr lang="es-CO" dirty="0"/>
              <a:t>. </a:t>
            </a:r>
            <a:r>
              <a:rPr lang="es-CO" u="sng" dirty="0"/>
              <a:t>Tenemos que poner nuestra parte</a:t>
            </a:r>
            <a:r>
              <a:rPr lang="es-CO" dirty="0"/>
              <a:t>: “</a:t>
            </a:r>
            <a:r>
              <a:rPr lang="es-CO" b="1" dirty="0">
                <a:latin typeface="Agency FB" pitchFamily="34" charset="0"/>
              </a:rPr>
              <a:t>mirando</a:t>
            </a:r>
            <a:r>
              <a:rPr lang="es-CO" dirty="0"/>
              <a:t>”, pero alguien más hace la obra: “</a:t>
            </a:r>
            <a:r>
              <a:rPr lang="es-CO" b="1" dirty="0">
                <a:latin typeface="Agency FB" pitchFamily="34" charset="0"/>
              </a:rPr>
              <a:t>somos transformados</a:t>
            </a:r>
            <a:r>
              <a:rPr lang="es-CO" dirty="0"/>
              <a:t>”.</a:t>
            </a:r>
          </a:p>
          <a:p>
            <a:pPr marL="0" indent="0">
              <a:buNone/>
            </a:pPr>
            <a:r>
              <a:rPr lang="es-CO" sz="3300" b="1" dirty="0">
                <a:solidFill>
                  <a:srgbClr val="FF0000"/>
                </a:solidFill>
              </a:rPr>
              <a:t>4</a:t>
            </a:r>
            <a:r>
              <a:rPr lang="es-CO" dirty="0"/>
              <a:t>. </a:t>
            </a:r>
            <a:r>
              <a:rPr lang="es-CO" u="sng" dirty="0"/>
              <a:t>Son dos sus agentes</a:t>
            </a:r>
            <a:r>
              <a:rPr lang="es-CO" dirty="0"/>
              <a:t>: </a:t>
            </a:r>
            <a:r>
              <a:rPr lang="es-CO" dirty="0" smtClean="0"/>
              <a:t>(</a:t>
            </a:r>
            <a:r>
              <a:rPr lang="es-CO" sz="3300" b="1" dirty="0" smtClean="0">
                <a:solidFill>
                  <a:srgbClr val="FF0000"/>
                </a:solidFill>
              </a:rPr>
              <a:t>1</a:t>
            </a:r>
            <a:r>
              <a:rPr lang="es-CO" dirty="0" smtClean="0"/>
              <a:t>),</a:t>
            </a:r>
            <a:r>
              <a:rPr lang="es-CO" u="sng" dirty="0" smtClean="0"/>
              <a:t>La </a:t>
            </a:r>
            <a:r>
              <a:rPr lang="es-CO" u="sng" dirty="0"/>
              <a:t>Palabra de Dios</a:t>
            </a:r>
            <a:r>
              <a:rPr lang="es-CO" dirty="0"/>
              <a:t>, “</a:t>
            </a:r>
            <a:r>
              <a:rPr lang="es-CO" b="1" dirty="0">
                <a:latin typeface="Agency FB" pitchFamily="34" charset="0"/>
              </a:rPr>
              <a:t>mirando…en un espejo</a:t>
            </a:r>
            <a:r>
              <a:rPr lang="es-CO" dirty="0"/>
              <a:t>” (compárese </a:t>
            </a:r>
            <a:r>
              <a:rPr lang="es-CO" dirty="0">
                <a:solidFill>
                  <a:srgbClr val="FF0000"/>
                </a:solidFill>
              </a:rPr>
              <a:t>Santiago </a:t>
            </a:r>
            <a:r>
              <a:rPr lang="es-CO" dirty="0" smtClean="0">
                <a:solidFill>
                  <a:srgbClr val="FF0000"/>
                </a:solidFill>
              </a:rPr>
              <a:t>1:23–25</a:t>
            </a:r>
            <a:r>
              <a:rPr lang="es-CO" dirty="0" smtClean="0"/>
              <a:t>) y (</a:t>
            </a:r>
            <a:r>
              <a:rPr lang="es-CO" sz="3300" b="1" dirty="0" smtClean="0">
                <a:solidFill>
                  <a:srgbClr val="FF0000"/>
                </a:solidFill>
              </a:rPr>
              <a:t>2</a:t>
            </a:r>
            <a:r>
              <a:rPr lang="es-CO" dirty="0" smtClean="0"/>
              <a:t>), el </a:t>
            </a:r>
            <a:r>
              <a:rPr lang="es-CO" u="sng" dirty="0"/>
              <a:t>Espíritu Santo que es quien la </a:t>
            </a:r>
            <a:r>
              <a:rPr lang="es-CO" u="sng" dirty="0" smtClean="0"/>
              <a:t>aplica </a:t>
            </a:r>
            <a:r>
              <a:rPr lang="es-CO" dirty="0" smtClean="0">
                <a:solidFill>
                  <a:srgbClr val="FF0000"/>
                </a:solidFill>
              </a:rPr>
              <a:t>(Eze.36:27).</a:t>
            </a:r>
            <a:endParaRPr lang="es-CO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s-ES" dirty="0" smtClean="0">
              <a:solidFill>
                <a:srgbClr val="FF0000"/>
              </a:solidFill>
            </a:endParaRPr>
          </a:p>
          <a:p>
            <a:r>
              <a:rPr lang="es-ES" dirty="0" smtClean="0"/>
              <a:t>Si </a:t>
            </a:r>
            <a:r>
              <a:rPr lang="es-ES" dirty="0"/>
              <a:t>desea más información </a:t>
            </a:r>
            <a:r>
              <a:rPr lang="es-ES" dirty="0" smtClean="0"/>
              <a:t>lea</a:t>
            </a:r>
            <a:r>
              <a:rPr lang="es-ES" dirty="0" smtClean="0">
                <a:solidFill>
                  <a:srgbClr val="FF0000"/>
                </a:solidFill>
              </a:rPr>
              <a:t> </a:t>
            </a:r>
            <a:r>
              <a:rPr lang="es-ES" dirty="0">
                <a:solidFill>
                  <a:srgbClr val="FF0000"/>
                </a:solidFill>
              </a:rPr>
              <a:t>(Sant.1:22-25 ; 2Cor.3:18; Ézo.34:29-33, 34; Fil.1:3,4; 2Cor.3:7; Éxo.33:18; Éxo.33:20 ;Fil.3:21; Col.3:10; 1Jn.3:2. Fil.3:21; Col.3:10; 1Jn.3:2; Fil.3:21; Col.3:10; 1Jn.3:2 ; </a:t>
            </a:r>
            <a:r>
              <a:rPr lang="es-CO" dirty="0">
                <a:solidFill>
                  <a:srgbClr val="FF0000"/>
                </a:solidFill>
              </a:rPr>
              <a:t>Ti.3:5; Jn.16:14; </a:t>
            </a:r>
          </a:p>
          <a:p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595080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3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b="1" i="1" dirty="0" smtClean="0">
                <a:latin typeface="Agency FB" pitchFamily="34" charset="0"/>
              </a:rPr>
              <a:t>Cuarta característica:</a:t>
            </a:r>
            <a:endParaRPr lang="es-CO" b="1" i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756792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/>
              <a:t>Dios recalca </a:t>
            </a:r>
            <a:r>
              <a:rPr lang="es-CO" u="sng" dirty="0"/>
              <a:t>dos veces </a:t>
            </a:r>
            <a:r>
              <a:rPr lang="es-CO" dirty="0"/>
              <a:t>que su uso era para que los sacerdotes se lavaran las manos y los pies, cuando fueran a ingresar al santuario para que no </a:t>
            </a:r>
            <a:r>
              <a:rPr lang="es-CO" i="1" u="sng" dirty="0"/>
              <a:t>murieran</a:t>
            </a:r>
            <a:r>
              <a:rPr lang="es-CO" i="1" u="sng" dirty="0" smtClean="0"/>
              <a:t>.</a:t>
            </a:r>
            <a:endParaRPr lang="es-CO" i="1" u="sng" dirty="0"/>
          </a:p>
          <a:p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289562" y="3501008"/>
            <a:ext cx="608263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CO" sz="2400" dirty="0"/>
              <a:t>Los sacerdotes se tenían que lavar cada vez que entraban al Tabernáculo. El castigo por no lavarse era la muerte. Leer </a:t>
            </a:r>
            <a:r>
              <a:rPr lang="es-CO" sz="2400" dirty="0">
                <a:solidFill>
                  <a:srgbClr val="FF0000"/>
                </a:solidFill>
              </a:rPr>
              <a:t>Éxodo 29:1-4</a:t>
            </a:r>
          </a:p>
          <a:p>
            <a:r>
              <a:rPr lang="es-CO" sz="2400" dirty="0"/>
              <a:t>La primera ocasión en que los sacerdotes fueron lavados se realizo en el acto de su consagración. </a:t>
            </a:r>
          </a:p>
          <a:p>
            <a:r>
              <a:rPr lang="es-CO" sz="2400" dirty="0"/>
              <a:t>Note que </a:t>
            </a:r>
            <a:r>
              <a:rPr lang="es-CO" sz="2400" dirty="0" smtClean="0"/>
              <a:t>en la primera vez, ellos </a:t>
            </a:r>
            <a:r>
              <a:rPr lang="es-CO" sz="2400" dirty="0"/>
              <a:t>no se lavaron a si mismos, Moisés fue quien los lavó en esta ocasión</a:t>
            </a:r>
            <a:r>
              <a:rPr lang="es-CO" sz="2400" dirty="0" smtClean="0"/>
              <a:t>. Lo mismo sucede con el bautismo.</a:t>
            </a:r>
            <a:endParaRPr lang="es-CO" sz="2400" dirty="0"/>
          </a:p>
        </p:txBody>
      </p:sp>
      <p:pic>
        <p:nvPicPr>
          <p:cNvPr id="3074" name="Picture 2" descr="http://john1715.com/images/John_The_Baptist/B00_Feet_Washi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410" y="3717032"/>
            <a:ext cx="2521078" cy="2810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7586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b="1" i="1" dirty="0">
                <a:latin typeface="Agency FB" pitchFamily="34" charset="0"/>
              </a:rPr>
              <a:t>El agua es un símbolo de </a:t>
            </a:r>
            <a:r>
              <a:rPr lang="es-CO" b="1" i="1" dirty="0" smtClean="0">
                <a:latin typeface="Agency FB" pitchFamily="34" charset="0"/>
              </a:rPr>
              <a:t>Jesús</a:t>
            </a:r>
            <a:endParaRPr lang="es-CO" b="1" i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5626968" cy="2836912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Juan 7:37-39</a:t>
            </a:r>
            <a:r>
              <a:rPr lang="es-CO" dirty="0" smtClean="0"/>
              <a:t>. En </a:t>
            </a:r>
            <a:r>
              <a:rPr lang="es-CO" dirty="0"/>
              <a:t>el último y gran día de la fiesta, Jesús se puso en pie y alzó la voz, diciendo: </a:t>
            </a:r>
            <a:r>
              <a:rPr lang="es-CO" dirty="0" smtClean="0"/>
              <a:t> «</a:t>
            </a:r>
            <a:r>
              <a:rPr lang="es-CO" dirty="0" smtClean="0">
                <a:latin typeface="Agency FB" pitchFamily="34" charset="0"/>
              </a:rPr>
              <a:t>Si </a:t>
            </a:r>
            <a:r>
              <a:rPr lang="es-CO" dirty="0">
                <a:latin typeface="Agency FB" pitchFamily="34" charset="0"/>
              </a:rPr>
              <a:t>alguno tiene sed, venga a mí y </a:t>
            </a:r>
            <a:r>
              <a:rPr lang="es-CO" dirty="0" smtClean="0">
                <a:latin typeface="Agency FB" pitchFamily="34" charset="0"/>
              </a:rPr>
              <a:t>beba</a:t>
            </a:r>
            <a:r>
              <a:rPr lang="es-CO" b="1" baseline="30000" dirty="0" smtClean="0">
                <a:latin typeface="Agency FB" pitchFamily="34" charset="0"/>
              </a:rPr>
              <a:t>38 </a:t>
            </a:r>
            <a:r>
              <a:rPr lang="es-CO" dirty="0">
                <a:latin typeface="Agency FB" pitchFamily="34" charset="0"/>
              </a:rPr>
              <a:t>El que cree en mí, como dice la Escritura, de su interior correrán ríos de agua </a:t>
            </a:r>
            <a:r>
              <a:rPr lang="es-CO" dirty="0" smtClean="0">
                <a:latin typeface="Agency FB" pitchFamily="34" charset="0"/>
              </a:rPr>
              <a:t>viva</a:t>
            </a:r>
            <a:r>
              <a:rPr lang="es-CO" dirty="0" smtClean="0"/>
              <a:t>» </a:t>
            </a:r>
            <a:r>
              <a:rPr lang="es-CO" b="1" baseline="30000" dirty="0" smtClean="0"/>
              <a:t>39 </a:t>
            </a:r>
            <a:r>
              <a:rPr lang="es-CO" dirty="0"/>
              <a:t>Esto dijo del Espíritu que habían de recibir los que creyesen en él; pues aún no había venido el Espíritu Santo, porque Jesús no había sido aún </a:t>
            </a:r>
            <a:r>
              <a:rPr lang="es-CO" dirty="0" smtClean="0"/>
              <a:t>glorificado</a:t>
            </a:r>
            <a:r>
              <a:rPr lang="es-CO" dirty="0"/>
              <a:t>.</a:t>
            </a:r>
            <a:endParaRPr lang="es-CO" dirty="0" smtClean="0"/>
          </a:p>
        </p:txBody>
      </p:sp>
      <p:pic>
        <p:nvPicPr>
          <p:cNvPr id="1026" name="Picture 2" descr="https://encrypted-tbn1.gstatic.com/images?q=tbn:ANd9GcTISWv5-PqtJNVN4kb9m-AhG0V29uP624Xcaz0yUMTL3DlkejaV6fVHl6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700808"/>
            <a:ext cx="2649511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184243" y="4797152"/>
            <a:ext cx="669674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>
                <a:solidFill>
                  <a:srgbClr val="FF0000"/>
                </a:solidFill>
              </a:rPr>
              <a:t>Isaías 44:3</a:t>
            </a:r>
            <a:r>
              <a:rPr lang="es-CO" sz="2800" dirty="0"/>
              <a:t>. «Porque yo derramaré aguas sobre el sequedal, y ríos sobre la tierra árida; mi Espíritu derramaré sobre tu generación, y mi bendición sobre tus renuevos».</a:t>
            </a:r>
            <a:endParaRPr lang="es-CO" sz="2800" dirty="0"/>
          </a:p>
        </p:txBody>
      </p:sp>
    </p:spTree>
    <p:extLst>
      <p:ext uri="{BB962C8B-B14F-4D97-AF65-F5344CB8AC3E}">
        <p14:creationId xmlns:p14="http://schemas.microsoft.com/office/powerpoint/2010/main" val="3442255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4978896" cy="216024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Éxodo 17:6</a:t>
            </a:r>
            <a:r>
              <a:rPr lang="es-CO" dirty="0" smtClean="0"/>
              <a:t>. «</a:t>
            </a:r>
            <a:r>
              <a:rPr lang="es-CO" dirty="0" smtClean="0"/>
              <a:t>He </a:t>
            </a:r>
            <a:r>
              <a:rPr lang="es-CO" dirty="0"/>
              <a:t>aquí que yo estaré delante de ti allí sobre la peña en Horeb; y golpearás la peña, y saldrán de ella aguas, y beberá el </a:t>
            </a:r>
            <a:r>
              <a:rPr lang="es-CO" dirty="0" smtClean="0"/>
              <a:t>pueblo».</a:t>
            </a:r>
          </a:p>
        </p:txBody>
      </p:sp>
      <p:pic>
        <p:nvPicPr>
          <p:cNvPr id="2050" name="Picture 2" descr="Imag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01131"/>
            <a:ext cx="3338736" cy="290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187624" y="3356992"/>
            <a:ext cx="626469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>
                <a:solidFill>
                  <a:srgbClr val="FF0000"/>
                </a:solidFill>
              </a:rPr>
              <a:t>1 Cor. 10:4</a:t>
            </a:r>
            <a:r>
              <a:rPr lang="es-CO" sz="2800" dirty="0"/>
              <a:t>. y todos bebieron la misma bebida espiritual; porque bebían de la roca espiritual que los seguía, </a:t>
            </a:r>
            <a:endParaRPr lang="es-CO" sz="2800" dirty="0" smtClean="0"/>
          </a:p>
          <a:p>
            <a:pPr algn="ctr"/>
            <a:r>
              <a:rPr lang="es-CO" sz="2800" dirty="0" smtClean="0"/>
              <a:t>y </a:t>
            </a:r>
            <a:r>
              <a:rPr lang="es-CO" sz="2800" b="1" dirty="0">
                <a:latin typeface="Agency FB" pitchFamily="34" charset="0"/>
              </a:rPr>
              <a:t>la roca era Cristo</a:t>
            </a:r>
            <a:r>
              <a:rPr lang="es-CO" sz="2800" dirty="0"/>
              <a:t>.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251520" y="5285158"/>
            <a:ext cx="87393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b="1" i="1" dirty="0">
                <a:solidFill>
                  <a:srgbClr val="FF0000"/>
                </a:solidFill>
                <a:latin typeface="Agency FB" pitchFamily="34" charset="0"/>
              </a:rPr>
              <a:t>El agua salió de la roca cuando Moisés la golpeó. Pablo nos dice que la </a:t>
            </a:r>
            <a:r>
              <a:rPr lang="es-CO" sz="2800" b="1" i="1" dirty="0" smtClean="0">
                <a:solidFill>
                  <a:srgbClr val="FF0000"/>
                </a:solidFill>
                <a:latin typeface="Agency FB" pitchFamily="34" charset="0"/>
              </a:rPr>
              <a:t>roca </a:t>
            </a:r>
            <a:r>
              <a:rPr lang="es-CO" sz="2800" b="1" i="1" dirty="0">
                <a:solidFill>
                  <a:srgbClr val="FF0000"/>
                </a:solidFill>
                <a:latin typeface="Agency FB" pitchFamily="34" charset="0"/>
              </a:rPr>
              <a:t>es Cristo. </a:t>
            </a:r>
            <a:r>
              <a:rPr lang="es-CO" sz="2800" b="1" i="1" dirty="0" smtClean="0">
                <a:solidFill>
                  <a:srgbClr val="FF0000"/>
                </a:solidFill>
                <a:latin typeface="Agency FB" pitchFamily="34" charset="0"/>
              </a:rPr>
              <a:t>Y es </a:t>
            </a:r>
            <a:r>
              <a:rPr lang="es-CO" sz="2800" b="1" i="1" dirty="0">
                <a:solidFill>
                  <a:srgbClr val="FF0000"/>
                </a:solidFill>
                <a:latin typeface="Agency FB" pitchFamily="34" charset="0"/>
              </a:rPr>
              <a:t>interesante pensar que el agua del Lavabo </a:t>
            </a:r>
            <a:r>
              <a:rPr lang="es-CO" sz="2800" b="1" i="1" dirty="0" smtClean="0">
                <a:solidFill>
                  <a:srgbClr val="FF0000"/>
                </a:solidFill>
                <a:latin typeface="Agency FB" pitchFamily="34" charset="0"/>
              </a:rPr>
              <a:t>de los sacerdotes, posiblemente </a:t>
            </a:r>
            <a:r>
              <a:rPr lang="es-CO" sz="2800" b="1" i="1" dirty="0">
                <a:solidFill>
                  <a:srgbClr val="FF0000"/>
                </a:solidFill>
                <a:latin typeface="Agency FB" pitchFamily="34" charset="0"/>
              </a:rPr>
              <a:t>vino de la misma fuente.</a:t>
            </a:r>
            <a:endParaRPr lang="es-CO" sz="2800" b="1" i="1" dirty="0">
              <a:solidFill>
                <a:srgbClr val="FF0000"/>
              </a:solidFill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4249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b="1" i="1" dirty="0"/>
              <a:t>¿Cuál fue el objetivo final de Cristo al dar su vida por la iglesia?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1600201"/>
            <a:ext cx="8568952" cy="2044824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CO" dirty="0"/>
              <a:t>Su objetivo fue el de purificar, santificar a la iglesia. </a:t>
            </a:r>
          </a:p>
          <a:p>
            <a:pPr marL="0" indent="0" algn="ctr">
              <a:buNone/>
            </a:pPr>
            <a:r>
              <a:rPr lang="es-CO" dirty="0"/>
              <a:t>A través del tiempo El continúa preparando a su novia, la iglesia para su venida y su método es el lavamiento por su </a:t>
            </a:r>
            <a:r>
              <a:rPr lang="es-CO" dirty="0" smtClean="0"/>
              <a:t>Palabra.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55126" y="4005064"/>
            <a:ext cx="578502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>
                <a:solidFill>
                  <a:srgbClr val="FF0000"/>
                </a:solidFill>
              </a:rPr>
              <a:t>Efesios 5:25-27</a:t>
            </a:r>
            <a:r>
              <a:rPr lang="es-CO" sz="2400" dirty="0"/>
              <a:t>.</a:t>
            </a:r>
            <a:r>
              <a:rPr lang="es-CO" sz="2400" b="1" baseline="30000" dirty="0"/>
              <a:t> </a:t>
            </a:r>
            <a:r>
              <a:rPr lang="es-CO" sz="2400" dirty="0"/>
              <a:t>Maridos, amad a vuestras mujeres, así como Cristo amó a la iglesia, y se entregó a sí mismo por ella, </a:t>
            </a:r>
            <a:r>
              <a:rPr lang="es-CO" sz="2400" b="1" baseline="30000" dirty="0"/>
              <a:t>26 </a:t>
            </a:r>
            <a:r>
              <a:rPr lang="es-CO" sz="2400" dirty="0">
                <a:latin typeface="Agency FB" pitchFamily="34" charset="0"/>
              </a:rPr>
              <a:t>para santificarla, habiéndola purificado en el lavamiento del agua por la </a:t>
            </a:r>
            <a:r>
              <a:rPr lang="es-CO" sz="2400" b="1" u="sng" dirty="0">
                <a:latin typeface="Agency FB" pitchFamily="34" charset="0"/>
              </a:rPr>
              <a:t>palabra</a:t>
            </a:r>
            <a:r>
              <a:rPr lang="es-CO" sz="2400" dirty="0">
                <a:latin typeface="Agency FB" pitchFamily="34" charset="0"/>
              </a:rPr>
              <a:t> </a:t>
            </a:r>
            <a:r>
              <a:rPr lang="es-CO" sz="2400" b="1" baseline="30000" dirty="0">
                <a:latin typeface="Agency FB" pitchFamily="34" charset="0"/>
              </a:rPr>
              <a:t>27 </a:t>
            </a:r>
            <a:r>
              <a:rPr lang="es-CO" sz="2400" dirty="0">
                <a:latin typeface="Agency FB" pitchFamily="34" charset="0"/>
              </a:rPr>
              <a:t>a fin de presentársela a sí mismo, una iglesia gloriosa, que no tuviese mancha ni arruga ni cosa semejante, sino que fuese santa y sin mancha</a:t>
            </a:r>
            <a:r>
              <a:rPr lang="es-CO" dirty="0"/>
              <a:t>.</a:t>
            </a:r>
          </a:p>
        </p:txBody>
      </p:sp>
      <p:pic>
        <p:nvPicPr>
          <p:cNvPr id="5" name="Picture 2" descr="https://encrypted-tbn1.gstatic.com/images?q=tbn:ANd9GcTISWv5-PqtJNVN4kb9m-AhG0V29uP624Xcaz0yUMTL3DlkejaV6fVHl6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234448"/>
            <a:ext cx="2649511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756496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48027"/>
            <a:ext cx="5050904" cy="190085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dirty="0"/>
              <a:t>El Altar del Holocausto es un símbolo de la cruz y de la muerte expiatoria de Cristo para redimirnos del pecado. </a:t>
            </a:r>
            <a:endParaRPr lang="es-CO" dirty="0" smtClean="0"/>
          </a:p>
          <a:p>
            <a:pPr marL="0" indent="0">
              <a:buNone/>
            </a:pPr>
            <a:endParaRPr lang="es-CO" dirty="0"/>
          </a:p>
          <a:p>
            <a:endParaRPr lang="es-CO" dirty="0"/>
          </a:p>
        </p:txBody>
      </p:sp>
      <p:pic>
        <p:nvPicPr>
          <p:cNvPr id="3076" name="Picture 4" descr="http://www.elevangelioeterno.com/v2/images/imagenes-web/doctrinas/la_ley/clip_image002_00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60648"/>
            <a:ext cx="2400300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203848" y="3284984"/>
            <a:ext cx="266429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El Lavabo nos da un cuadro de la limpieza continua que recibimos día tras día al aplicar en nuestras vidas la Palabra de Dios por medio del Espíritu Santo.</a:t>
            </a:r>
            <a:endParaRPr lang="es-CO" dirty="0"/>
          </a:p>
        </p:txBody>
      </p:sp>
      <p:pic>
        <p:nvPicPr>
          <p:cNvPr id="7" name="Picture 2" descr="http://3.bp.blogspot.com/-NOlEgD_qGUc/UON8xYS3CrI/AAAAAAAACms/neH9ZCLTuDs/s200/Sacerdote-limpiand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501008"/>
            <a:ext cx="2592288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s://encrypted-tbn1.gstatic.com/images?q=tbn:ANd9GcRZ2FG3CH1g6xULguGm14033FjeUCAXtYMDxuXISdqgkdZexfWnF-pcXLA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501008"/>
            <a:ext cx="2544316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2185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836712"/>
            <a:ext cx="4258816" cy="5544616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/>
              <a:t>Así como este Lavabo fue echo de espejos, la Palabra de Dios es como un espejo que revela nuestras impurezas.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La </a:t>
            </a:r>
            <a:r>
              <a:rPr lang="es-CO" dirty="0"/>
              <a:t>Palabra revela nuestra incapacidad para vivir la vida cristiana </a:t>
            </a:r>
            <a:r>
              <a:rPr lang="es-CO" dirty="0" smtClean="0"/>
              <a:t>co</a:t>
            </a:r>
            <a:r>
              <a:rPr lang="es-CO" dirty="0" smtClean="0"/>
              <a:t>n </a:t>
            </a:r>
            <a:r>
              <a:rPr lang="es-CO" dirty="0"/>
              <a:t>nuestra propia </a:t>
            </a:r>
            <a:r>
              <a:rPr lang="es-CO" dirty="0" smtClean="0"/>
              <a:t>fuerza lo cual es imposible</a:t>
            </a:r>
            <a:endParaRPr lang="es-CO" dirty="0"/>
          </a:p>
        </p:txBody>
      </p:sp>
      <p:pic>
        <p:nvPicPr>
          <p:cNvPr id="2050" name="Picture 2" descr="Espiritual espej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628800"/>
            <a:ext cx="333375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452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188640"/>
            <a:ext cx="5544616" cy="324036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s-CO" sz="2800" dirty="0" smtClean="0"/>
              <a:t>Otra </a:t>
            </a:r>
            <a:r>
              <a:rPr lang="es-CO" sz="2800" dirty="0"/>
              <a:t>lección consiste en recordar que si nos miramos en nuestro propio espejo, es decir, conforme a nuestro propio criterio, llegaremos a tener una buena opinión de nosotros mismos y a un deseo de mejorar nuestra apariencia externa. </a:t>
            </a:r>
            <a:endParaRPr lang="es-CO" sz="2800" dirty="0" smtClean="0"/>
          </a:p>
        </p:txBody>
      </p:sp>
      <p:sp>
        <p:nvSpPr>
          <p:cNvPr id="2" name="1 Rectángulo"/>
          <p:cNvSpPr/>
          <p:nvPr/>
        </p:nvSpPr>
        <p:spPr>
          <a:xfrm>
            <a:off x="3563888" y="3717032"/>
            <a:ext cx="511256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Pero si nos miramos en el espejo de la Palabra, llegaremos a decir como Isaías, </a:t>
            </a:r>
            <a:r>
              <a:rPr lang="es-CO" sz="2400" b="1" i="1" dirty="0"/>
              <a:t>“Ay de mí que soy muerto; porque siendo hombre inmundo de labios y habitando en medio de pueblo que tiene labios inmundos, han visto mis ojos al Rey, Jehová de los ejércitos</a:t>
            </a:r>
            <a:r>
              <a:rPr lang="es-CO" sz="2400" b="1" i="1" dirty="0" smtClean="0"/>
              <a:t>.”</a:t>
            </a:r>
          </a:p>
          <a:p>
            <a:pPr algn="ctr"/>
            <a:r>
              <a:rPr lang="es-CO" sz="2400" b="1" i="1" dirty="0" smtClean="0"/>
              <a:t> </a:t>
            </a:r>
            <a:r>
              <a:rPr lang="es-CO" sz="2400" b="1" i="1" dirty="0" smtClean="0">
                <a:solidFill>
                  <a:srgbClr val="FF0000"/>
                </a:solidFill>
              </a:rPr>
              <a:t>Isaías. 6:5.</a:t>
            </a:r>
            <a:endParaRPr lang="es-CO" sz="2400" dirty="0">
              <a:solidFill>
                <a:srgbClr val="FF0000"/>
              </a:solidFill>
            </a:endParaRPr>
          </a:p>
        </p:txBody>
      </p:sp>
      <p:pic>
        <p:nvPicPr>
          <p:cNvPr id="5122" name="Picture 2" descr="https://encrypted-tbn3.gstatic.com/images?q=tbn:ANd9GcT7dIQdugusedncby1Eh7a-RYE2yEn1YgTV_TNN7yHBL5zN5bSWl80iwA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88640"/>
            <a:ext cx="2376264" cy="289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encrypted-tbn0.gstatic.com/images?q=tbn:ANd9GcS9YhMox53rTqi27PtVUY2Y7ZhyWgmQitw33b2JtZOcA3AVEK8jmcTiI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861048"/>
            <a:ext cx="2808312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8402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b="1" i="1" dirty="0">
                <a:latin typeface="Agency FB" pitchFamily="34" charset="0"/>
              </a:rPr>
              <a:t>¿En cuál espejo solemos mirarnos, en el nuestro propio o en el de la Palabra de Dios?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752528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s-CO" sz="3400" b="1" i="1" dirty="0" smtClean="0">
                <a:solidFill>
                  <a:srgbClr val="FF0000"/>
                </a:solidFill>
              </a:rPr>
              <a:t>Debemos destacar </a:t>
            </a:r>
            <a:r>
              <a:rPr lang="es-CO" sz="3400" b="1" i="1" dirty="0">
                <a:solidFill>
                  <a:srgbClr val="FF0000"/>
                </a:solidFill>
              </a:rPr>
              <a:t>que las mujeres dieron lo mejor que tenían. </a:t>
            </a:r>
            <a:endParaRPr lang="es-CO" sz="3400" b="1" i="1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sz="3400" b="1" i="1" dirty="0" smtClean="0">
                <a:solidFill>
                  <a:srgbClr val="FF0000"/>
                </a:solidFill>
              </a:rPr>
              <a:t>Siempre </a:t>
            </a:r>
            <a:r>
              <a:rPr lang="es-CO" sz="3400" b="1" i="1" dirty="0">
                <a:solidFill>
                  <a:srgbClr val="FF0000"/>
                </a:solidFill>
              </a:rPr>
              <a:t>es así. Dios merece lo mejor. </a:t>
            </a:r>
            <a:endParaRPr lang="es-CO" sz="3400" b="1" i="1" dirty="0" smtClean="0">
              <a:solidFill>
                <a:srgbClr val="FF0000"/>
              </a:solidFill>
            </a:endParaRPr>
          </a:p>
          <a:p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La </a:t>
            </a:r>
            <a:r>
              <a:rPr lang="es-CO" dirty="0"/>
              <a:t>reflexión es esta, ¿hemos renunciado a algo para servir al Señor? ¿Cuánto nos cuesta nuestro sacerdocio? ¿O acaso no nos cuesta nada?</a:t>
            </a:r>
          </a:p>
          <a:p>
            <a:pPr marL="0" indent="0" algn="ctr">
              <a:buNone/>
            </a:pPr>
            <a:r>
              <a:rPr lang="es-CO" dirty="0"/>
              <a:t>Otro punto que nos enseña es que aquello que era para la glorificación de la carne y para la gratificación de la vanidad, eso entregaron </a:t>
            </a:r>
            <a:r>
              <a:rPr lang="es-CO" dirty="0" smtClean="0"/>
              <a:t>las mujeres a </a:t>
            </a:r>
            <a:r>
              <a:rPr lang="es-CO" dirty="0"/>
              <a:t>Dios. Las </a:t>
            </a:r>
            <a:r>
              <a:rPr lang="es-CO" dirty="0" smtClean="0"/>
              <a:t>mujeres  hebreas renunciaron </a:t>
            </a:r>
            <a:r>
              <a:rPr lang="es-CO" dirty="0"/>
              <a:t>a la vanidad humana. Esto encierra una gran lección para </a:t>
            </a:r>
            <a:r>
              <a:rPr lang="es-CO" dirty="0" smtClean="0"/>
              <a:t>nosotros hoy. Porque </a:t>
            </a:r>
            <a:r>
              <a:rPr lang="es-CO" dirty="0"/>
              <a:t>ellas entregaron lo que pertenecía a su vida vieja. La lección es que si no nos apartamos de la vieja vida, no puede haber comunión, ni puede haber servicio </a:t>
            </a:r>
            <a:r>
              <a:rPr lang="es-CO" dirty="0" smtClean="0"/>
              <a:t>efectivo.</a:t>
            </a:r>
          </a:p>
          <a:p>
            <a:pPr marL="0" indent="0" algn="ctr">
              <a:buNone/>
            </a:pPr>
            <a:r>
              <a:rPr lang="es-CO" sz="4000" b="1" i="1" dirty="0" smtClean="0">
                <a:solidFill>
                  <a:srgbClr val="FF0000"/>
                </a:solidFill>
              </a:rPr>
              <a:t>Mi oración es que Dios nos motive a adorarle en Espíritu y en verdad. </a:t>
            </a:r>
            <a:r>
              <a:rPr lang="es-CO" sz="4000" b="1" i="1" smtClean="0">
                <a:solidFill>
                  <a:srgbClr val="FF0000"/>
                </a:solidFill>
              </a:rPr>
              <a:t>Amen.</a:t>
            </a:r>
          </a:p>
          <a:p>
            <a:pPr marL="0" indent="0" algn="ctr">
              <a:buNone/>
            </a:pPr>
            <a:endParaRPr lang="es-CO" sz="4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9522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988</TotalTime>
  <Words>2421</Words>
  <Application>Microsoft Office PowerPoint</Application>
  <PresentationFormat>Presentación en pantalla (4:3)</PresentationFormat>
  <Paragraphs>106</Paragraphs>
  <Slides>25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25</vt:i4>
      </vt:variant>
    </vt:vector>
  </HeadingPairs>
  <TitlesOfParts>
    <vt:vector size="26" baseType="lpstr">
      <vt:lpstr>Tema de Office</vt:lpstr>
      <vt:lpstr>LA PILA DE BRONCE</vt:lpstr>
      <vt:lpstr>Éxodo 30:17-21</vt:lpstr>
      <vt:lpstr>Presentación de PowerPoint</vt:lpstr>
      <vt:lpstr>Las características de la fuente y su uso tienen cuatro puntos que debemos tener en cuenta:</vt:lpstr>
      <vt:lpstr>Presentación de PowerPoint</vt:lpstr>
      <vt:lpstr>Presentación de PowerPoint</vt:lpstr>
      <vt:lpstr>Presentación de PowerPoint</vt:lpstr>
      <vt:lpstr>Presentación de PowerPoint</vt:lpstr>
      <vt:lpstr>SEGUNDA CARACTERÍSTICA:</vt:lpstr>
      <vt:lpstr>Presentación de PowerPoint</vt:lpstr>
      <vt:lpstr>Presentación de PowerPoint</vt:lpstr>
      <vt:lpstr>Presentación de PowerPoint</vt:lpstr>
      <vt:lpstr>Tercera característica:</vt:lpstr>
      <vt:lpstr>Presentación de PowerPoint</vt:lpstr>
      <vt:lpstr>¿Cómo podemos asimilar la gloria del Señor?</vt:lpstr>
      <vt:lpstr>Presentación de PowerPoint</vt:lpstr>
      <vt:lpstr>Presentación de PowerPoint</vt:lpstr>
      <vt:lpstr>Cuarta característica:</vt:lpstr>
      <vt:lpstr>El agua es un símbolo de Jesús</vt:lpstr>
      <vt:lpstr>Presentación de PowerPoint</vt:lpstr>
      <vt:lpstr>¿Cuál fue el objetivo final de Cristo al dar su vida por la iglesia?</vt:lpstr>
      <vt:lpstr>Presentación de PowerPoint</vt:lpstr>
      <vt:lpstr>Presentación de PowerPoint</vt:lpstr>
      <vt:lpstr>Presentación de PowerPoint</vt:lpstr>
      <vt:lpstr>¿En cuál espejo solemos mirarnos, en el nuestro propio o en el de la Palabra de Dios?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PILA DE BRONCE</dc:title>
  <dc:creator>FAMILIA FIERRO CH</dc:creator>
  <cp:lastModifiedBy>FAMILIA FIERRO CH</cp:lastModifiedBy>
  <cp:revision>135</cp:revision>
  <dcterms:created xsi:type="dcterms:W3CDTF">2013-11-30T01:56:51Z</dcterms:created>
  <dcterms:modified xsi:type="dcterms:W3CDTF">2013-12-02T22:22:42Z</dcterms:modified>
</cp:coreProperties>
</file>